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1" r:id="rId6"/>
    <p:sldId id="262" r:id="rId7"/>
    <p:sldId id="258" r:id="rId8"/>
    <p:sldId id="272" r:id="rId9"/>
    <p:sldId id="268" r:id="rId10"/>
    <p:sldId id="271" r:id="rId11"/>
    <p:sldId id="269" r:id="rId12"/>
    <p:sldId id="270" r:id="rId13"/>
    <p:sldId id="266" r:id="rId14"/>
    <p:sldId id="267" r:id="rId15"/>
    <p:sldId id="264" r:id="rId16"/>
    <p:sldId id="263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2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7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7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2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6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3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4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2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EDC3-8D40-4E6C-82BB-1E1FB94E4F94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66C8-61A4-46A8-B31B-A24CFAD5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5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ERN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CMSExperimentTV#p/a/f/1/2jup2R9Jtnc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ch/detector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f3T4ZHnuvc&amp;feature=relate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gLdIly2Xtw&amp;feature=relat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50ZssEoj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QNpucos9w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web.cern.ch/public/en/LHC/CMS-en.html" TargetMode="External"/><Relationship Id="rId7" Type="http://schemas.openxmlformats.org/officeDocument/2006/relationships/hyperlink" Target="http://public.web.cern.ch/public/en/LHC/LHCf-en.html" TargetMode="External"/><Relationship Id="rId2" Type="http://schemas.openxmlformats.org/officeDocument/2006/relationships/hyperlink" Target="http://public.web.cern.ch/public/en/LHC/ATLAS-e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blic.web.cern.ch/public/en/LHC/TOTEM-en.html" TargetMode="External"/><Relationship Id="rId5" Type="http://schemas.openxmlformats.org/officeDocument/2006/relationships/hyperlink" Target="http://public.web.cern.ch/public/en/LHC/LHCb-en.html" TargetMode="External"/><Relationship Id="rId4" Type="http://schemas.openxmlformats.org/officeDocument/2006/relationships/hyperlink" Target="http://public.web.cern.ch/public/en/LHC/ALICE-en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theATLASExperim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381" y="3962400"/>
            <a:ext cx="6400800" cy="1752600"/>
          </a:xfrm>
        </p:spPr>
        <p:txBody>
          <a:bodyPr/>
          <a:lstStyle/>
          <a:p>
            <a:r>
              <a:rPr lang="en-US" sz="5400" dirty="0" smtClean="0"/>
              <a:t>LHC </a:t>
            </a:r>
          </a:p>
          <a:p>
            <a:r>
              <a:rPr lang="en-US" dirty="0" smtClean="0"/>
              <a:t>Large Hadron Collider</a:t>
            </a:r>
            <a:endParaRPr lang="en-US" dirty="0"/>
          </a:p>
        </p:txBody>
      </p:sp>
      <p:pic>
        <p:nvPicPr>
          <p:cNvPr id="4" name="Picture 3" descr="CERN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2390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73881" y="5867400"/>
            <a:ext cx="3437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http://en.wikipedia.org/wiki/CERN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"/>
            <a:ext cx="6858000" cy="111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Athletics Logo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73" y="34637"/>
            <a:ext cx="2216727" cy="13294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86400" y="6324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 Lasky – Summer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1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Interaction </a:t>
            </a:r>
            <a:r>
              <a:rPr lang="en-US" sz="3600" b="1" dirty="0"/>
              <a:t>of various particles with the different components of a detector</a:t>
            </a:r>
            <a:endParaRPr lang="en-US" sz="3600" dirty="0"/>
          </a:p>
        </p:txBody>
      </p:sp>
      <p:pic>
        <p:nvPicPr>
          <p:cNvPr id="4" name="Content Placeholder 3" descr="http://particleadventure.org/images/page-elements/decay_chart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1534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420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a tracking detector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dirty="0"/>
              <a:t>Very simply - the curvature of the path can be measured and from that the momentum can be </a:t>
            </a:r>
            <a:r>
              <a:rPr lang="en-US" dirty="0" smtClean="0"/>
              <a:t>determined</a:t>
            </a:r>
            <a:r>
              <a:rPr lang="en-US" dirty="0"/>
              <a:t>. Here is how it works</a:t>
            </a:r>
            <a:r>
              <a:rPr lang="en-US" dirty="0" smtClean="0"/>
              <a:t>:</a:t>
            </a:r>
          </a:p>
          <a:p>
            <a:r>
              <a:rPr lang="en-US" dirty="0"/>
              <a:t>The track is circular is circular so the force required to keep the particle moving on a circular path is given </a:t>
            </a:r>
            <a:r>
              <a:rPr lang="en-US" dirty="0" smtClean="0"/>
              <a:t>by</a:t>
            </a:r>
          </a:p>
          <a:p>
            <a:pPr marL="457200" lvl="1" indent="0">
              <a:buNone/>
            </a:pPr>
            <a:r>
              <a:rPr lang="en-US" b="1" dirty="0" smtClean="0"/>
              <a:t>			F</a:t>
            </a:r>
            <a:r>
              <a:rPr lang="en-US" dirty="0"/>
              <a:t> = m</a:t>
            </a:r>
            <a:r>
              <a:rPr lang="en-US" b="1" dirty="0"/>
              <a:t>v</a:t>
            </a:r>
            <a:r>
              <a:rPr lang="en-US" baseline="30000" dirty="0"/>
              <a:t>2</a:t>
            </a:r>
            <a:r>
              <a:rPr lang="en-US" dirty="0"/>
              <a:t> / </a:t>
            </a:r>
            <a:r>
              <a:rPr lang="en-US" dirty="0" smtClean="0"/>
              <a:t>r</a:t>
            </a:r>
          </a:p>
          <a:p>
            <a:r>
              <a:rPr lang="en-US" dirty="0"/>
              <a:t>The force experienced by a particle in an electric field is given </a:t>
            </a:r>
            <a:r>
              <a:rPr lang="en-US" dirty="0" smtClean="0"/>
              <a:t>by</a:t>
            </a:r>
          </a:p>
          <a:p>
            <a:pPr marL="0" indent="0">
              <a:buNone/>
            </a:pPr>
            <a:r>
              <a:rPr lang="en-US" b="1" dirty="0" smtClean="0"/>
              <a:t>                              F</a:t>
            </a:r>
            <a:r>
              <a:rPr lang="en-US" dirty="0"/>
              <a:t> = </a:t>
            </a:r>
            <a:r>
              <a:rPr lang="en-US" dirty="0" err="1"/>
              <a:t>q</a:t>
            </a:r>
            <a:r>
              <a:rPr lang="en-US" b="1" dirty="0" err="1"/>
              <a:t>vB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a tracking detector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field </a:t>
            </a:r>
            <a:r>
              <a:rPr lang="en-US" b="1" dirty="0"/>
              <a:t>CAUSES</a:t>
            </a:r>
            <a:r>
              <a:rPr lang="en-US" dirty="0"/>
              <a:t> the circular path, the </a:t>
            </a:r>
            <a:r>
              <a:rPr lang="en-US" b="1" dirty="0"/>
              <a:t>EFFECT</a:t>
            </a:r>
            <a:r>
              <a:rPr lang="en-US" dirty="0"/>
              <a:t>; so here it means </a:t>
            </a:r>
            <a:r>
              <a:rPr lang="en-US" dirty="0" smtClean="0"/>
              <a:t>that</a:t>
            </a:r>
          </a:p>
          <a:p>
            <a:pPr marL="0" indent="0"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q</a:t>
            </a:r>
            <a:r>
              <a:rPr lang="en-US" b="1" dirty="0" err="1" smtClean="0"/>
              <a:t>vB</a:t>
            </a:r>
            <a:r>
              <a:rPr lang="en-US" dirty="0"/>
              <a:t> = m</a:t>
            </a:r>
            <a:r>
              <a:rPr lang="en-US" b="1" dirty="0"/>
              <a:t>v</a:t>
            </a:r>
            <a:r>
              <a:rPr lang="en-US" baseline="30000" dirty="0"/>
              <a:t>2</a:t>
            </a:r>
            <a:r>
              <a:rPr lang="en-US" dirty="0"/>
              <a:t> / </a:t>
            </a:r>
            <a:r>
              <a:rPr lang="en-US" dirty="0" smtClean="0"/>
              <a:t>r</a:t>
            </a:r>
          </a:p>
          <a:p>
            <a:r>
              <a:rPr lang="en-US" dirty="0"/>
              <a:t>which simplified </a:t>
            </a:r>
            <a:r>
              <a:rPr lang="en-US" dirty="0" smtClean="0"/>
              <a:t>is </a:t>
            </a:r>
            <a:r>
              <a:rPr lang="en-US" dirty="0"/>
              <a:t>m</a:t>
            </a:r>
            <a:r>
              <a:rPr lang="en-US" b="1" dirty="0"/>
              <a:t>v</a:t>
            </a:r>
            <a:r>
              <a:rPr lang="en-US" dirty="0"/>
              <a:t> = </a:t>
            </a:r>
            <a:r>
              <a:rPr lang="en-US" dirty="0" err="1"/>
              <a:t>q</a:t>
            </a:r>
            <a:r>
              <a:rPr lang="en-US" b="1" dirty="0" err="1"/>
              <a:t>B</a:t>
            </a:r>
            <a:r>
              <a:rPr lang="en-US" dirty="0" err="1"/>
              <a:t>r</a:t>
            </a:r>
            <a:r>
              <a:rPr lang="en-US" dirty="0"/>
              <a:t> = </a:t>
            </a:r>
            <a:r>
              <a:rPr lang="en-US" b="1" dirty="0" smtClean="0"/>
              <a:t>p</a:t>
            </a:r>
          </a:p>
          <a:p>
            <a:r>
              <a:rPr lang="en-US" b="1" dirty="0" smtClean="0"/>
              <a:t>Or the Momentum, P = </a:t>
            </a:r>
            <a:r>
              <a:rPr lang="en-US" b="1" dirty="0" err="1" smtClean="0"/>
              <a:t>qBr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q = coulomb constant = 1.6 X 10ˉ¹⁹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 = magnetic field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  = radius of curvature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2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CMS(Compact Muon Solenoid) </a:t>
            </a:r>
            <a:r>
              <a:rPr lang="en-US" dirty="0" smtClean="0"/>
              <a:t>detector</a:t>
            </a:r>
            <a:endParaRPr lang="en-US" dirty="0"/>
          </a:p>
        </p:txBody>
      </p:sp>
      <p:pic>
        <p:nvPicPr>
          <p:cNvPr id="4" name="Content Placeholder 3" descr="http://teachers.web.cern.ch/teachers/archiv/HST2000/teaching/resource/lessons/burns/980302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8200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1336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http://www.youtube.com/CMSExperimentTV#p/a/f/1/2jup2R9Jtnc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1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868362"/>
          </a:xfrm>
        </p:spPr>
        <p:txBody>
          <a:bodyPr/>
          <a:lstStyle/>
          <a:p>
            <a:r>
              <a:rPr lang="en-US" dirty="0" smtClean="0"/>
              <a:t>Atlas Detector</a:t>
            </a:r>
            <a:endParaRPr lang="en-US" dirty="0"/>
          </a:p>
        </p:txBody>
      </p:sp>
      <p:pic>
        <p:nvPicPr>
          <p:cNvPr id="4" name="Content Placeholder 3" descr="http://hep.physics.indiana.edu/~hgevans/classes/graphics/detectors/ATLAS_Silver_White_MK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80010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120447" y="6400800"/>
            <a:ext cx="2889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http://atlas.ch/detector.html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75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http://www.youtube.com/watch?v=Kf3T4ZHnuvc&amp;feature=related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60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http://www.youtube.com/watch?v=rgLdIly2Xtw&amp;feature=related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http://www.youtube.com/watch?v=j50ZssEojtM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en-US" dirty="0" smtClean="0"/>
              <a:t>Large Hadron Collider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r>
              <a:rPr lang="en-US" dirty="0"/>
              <a:t>The Large Hadron Collider (LHC) is a gigantic scientific instrument near Geneva, where it spans the border between Switzerland and France about 100 m </a:t>
            </a:r>
            <a:r>
              <a:rPr lang="en-US" dirty="0" smtClean="0"/>
              <a:t>underground</a:t>
            </a:r>
          </a:p>
          <a:p>
            <a:r>
              <a:rPr lang="en-US" dirty="0"/>
              <a:t>Two beams of subatomic particles called 'hadrons' – either protons or lead ions – will travel in opposite directions inside the circular accelerator, gaining energy with every lap</a:t>
            </a:r>
          </a:p>
        </p:txBody>
      </p:sp>
    </p:spTree>
    <p:extLst>
      <p:ext uri="{BB962C8B-B14F-4D97-AF65-F5344CB8AC3E}">
        <p14:creationId xmlns:p14="http://schemas.microsoft.com/office/powerpoint/2010/main" val="13862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ipod.org.uk/reality/reality_standard_model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3964"/>
            <a:ext cx="5791200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607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CERN map</a:t>
            </a:r>
            <a:endParaRPr lang="en-US" dirty="0"/>
          </a:p>
        </p:txBody>
      </p:sp>
      <p:pic>
        <p:nvPicPr>
          <p:cNvPr id="4" name="Content Placeholder 3" descr="Click on the map!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9342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5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CERN below ground</a:t>
            </a:r>
            <a:endParaRPr lang="en-US" dirty="0"/>
          </a:p>
        </p:txBody>
      </p:sp>
      <p:pic>
        <p:nvPicPr>
          <p:cNvPr id="4" name="Content Placeholder 3" descr="http://lhcb-public.web.cern.ch/lhcb-public/Objects/Detector/CERNMap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9248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22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of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http://www.youtube.com/watch?v=qQNpucos9wc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LHC experiments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Six </a:t>
            </a:r>
            <a:r>
              <a:rPr lang="en-US" dirty="0"/>
              <a:t>experiments at the LHC are all run by international </a:t>
            </a:r>
            <a:r>
              <a:rPr lang="en-US" dirty="0" smtClean="0"/>
              <a:t>collaborations</a:t>
            </a:r>
          </a:p>
          <a:p>
            <a:r>
              <a:rPr lang="en-US" dirty="0"/>
              <a:t>The two large experiments, </a:t>
            </a:r>
            <a:r>
              <a:rPr lang="en-US" u="sng" dirty="0">
                <a:hlinkClick r:id="rId2"/>
              </a:rPr>
              <a:t>ATLAS</a:t>
            </a:r>
            <a:r>
              <a:rPr lang="en-US" dirty="0"/>
              <a:t> and </a:t>
            </a:r>
            <a:r>
              <a:rPr lang="en-US" u="sng" dirty="0">
                <a:hlinkClick r:id="rId3"/>
              </a:rPr>
              <a:t>CMS</a:t>
            </a:r>
            <a:r>
              <a:rPr lang="en-US" dirty="0"/>
              <a:t>, are based on general-purpose detectors to </a:t>
            </a:r>
            <a:r>
              <a:rPr lang="en-US" dirty="0" smtClean="0"/>
              <a:t>analyze </a:t>
            </a:r>
            <a:r>
              <a:rPr lang="en-US" dirty="0"/>
              <a:t>the myriad of particles produced by the </a:t>
            </a:r>
            <a:r>
              <a:rPr lang="en-US" dirty="0" smtClean="0"/>
              <a:t>collisions in </a:t>
            </a:r>
            <a:r>
              <a:rPr lang="en-US" dirty="0"/>
              <a:t>the </a:t>
            </a:r>
            <a:r>
              <a:rPr lang="en-US" dirty="0" smtClean="0"/>
              <a:t>accelerator</a:t>
            </a:r>
          </a:p>
          <a:p>
            <a:r>
              <a:rPr lang="en-US" dirty="0"/>
              <a:t>Two </a:t>
            </a:r>
            <a:r>
              <a:rPr lang="en-US" dirty="0" smtClean="0"/>
              <a:t>medium-size experiments</a:t>
            </a:r>
            <a:r>
              <a:rPr lang="en-US" dirty="0"/>
              <a:t>, </a:t>
            </a:r>
            <a:r>
              <a:rPr lang="en-US" u="sng" dirty="0">
                <a:hlinkClick r:id="rId4" action="ppaction://hlinkfile"/>
              </a:rPr>
              <a:t>ALICE</a:t>
            </a:r>
            <a:r>
              <a:rPr lang="en-US" dirty="0"/>
              <a:t> and </a:t>
            </a:r>
            <a:r>
              <a:rPr lang="en-US" u="sng" dirty="0" err="1">
                <a:hlinkClick r:id="rId5" action="ppaction://hlinkfile"/>
              </a:rPr>
              <a:t>LHCb</a:t>
            </a:r>
            <a:r>
              <a:rPr lang="en-US" dirty="0"/>
              <a:t>, have </a:t>
            </a:r>
            <a:r>
              <a:rPr lang="en-US" dirty="0" smtClean="0"/>
              <a:t>specialized </a:t>
            </a:r>
            <a:r>
              <a:rPr lang="en-US" dirty="0"/>
              <a:t>detectors for </a:t>
            </a:r>
            <a:r>
              <a:rPr lang="en-US" dirty="0" smtClean="0"/>
              <a:t>analyzing </a:t>
            </a:r>
            <a:r>
              <a:rPr lang="en-US" dirty="0"/>
              <a:t>the LHC collisions in relation to specific </a:t>
            </a:r>
            <a:r>
              <a:rPr lang="en-US" dirty="0" smtClean="0"/>
              <a:t>phenomena</a:t>
            </a:r>
          </a:p>
          <a:p>
            <a:r>
              <a:rPr lang="en-US" dirty="0"/>
              <a:t>Two experiments, </a:t>
            </a:r>
            <a:r>
              <a:rPr lang="en-US" u="sng" dirty="0">
                <a:hlinkClick r:id="rId6" action="ppaction://hlinkfile"/>
              </a:rPr>
              <a:t>TOTEM</a:t>
            </a:r>
            <a:r>
              <a:rPr lang="en-US" dirty="0"/>
              <a:t> and </a:t>
            </a:r>
            <a:r>
              <a:rPr lang="en-US" u="sng" dirty="0" err="1">
                <a:hlinkClick r:id="rId7" action="ppaction://hlinkfile"/>
              </a:rPr>
              <a:t>LHCf</a:t>
            </a:r>
            <a:r>
              <a:rPr lang="en-US" dirty="0"/>
              <a:t>, are much smaller in size. They are designed to focus on ‘forward particles’ (protons or heavy ions)</a:t>
            </a:r>
          </a:p>
        </p:txBody>
      </p:sp>
    </p:spTree>
    <p:extLst>
      <p:ext uri="{BB962C8B-B14F-4D97-AF65-F5344CB8AC3E}">
        <p14:creationId xmlns:p14="http://schemas.microsoft.com/office/powerpoint/2010/main" val="257312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Collision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http://www.youtube.com/theATLASExperiment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3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of Detector components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1325" y="1589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65967"/>
              </p:ext>
            </p:extLst>
          </p:nvPr>
        </p:nvGraphicFramePr>
        <p:xfrm>
          <a:off x="533400" y="1447800"/>
          <a:ext cx="8077200" cy="3345816"/>
        </p:xfrm>
        <a:graphic>
          <a:graphicData uri="http://schemas.openxmlformats.org/drawingml/2006/table">
            <a:tbl>
              <a:tblPr/>
              <a:tblGrid>
                <a:gridCol w="1905000"/>
                <a:gridCol w="1325880"/>
                <a:gridCol w="1798320"/>
                <a:gridCol w="1432560"/>
                <a:gridCol w="1615440"/>
              </a:tblGrid>
              <a:tr h="291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33CC"/>
                          </a:solidFill>
                          <a:effectLst/>
                          <a:latin typeface="+mn-lt"/>
                        </a:rPr>
                        <a:t>Positon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Energy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Energy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Energy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5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33CC"/>
                          </a:solidFill>
                          <a:effectLst/>
                          <a:latin typeface="+mn-lt"/>
                        </a:rPr>
                        <a:t>Tracking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CC33CC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Electromagnetic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Hadronic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99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Muon chambers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33CC"/>
                          </a:solidFill>
                          <a:effectLst/>
                          <a:latin typeface="+mn-lt"/>
                        </a:rPr>
                        <a:t>chamber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calorimeter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calorimeter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2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electron  &amp; positrons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33CC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photons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33CC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neutrons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muons  neutrinos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CC33CC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85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253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</vt:lpstr>
      <vt:lpstr>Large Hadron Collider</vt:lpstr>
      <vt:lpstr>PowerPoint Presentation</vt:lpstr>
      <vt:lpstr>CERN map</vt:lpstr>
      <vt:lpstr>CERN below ground</vt:lpstr>
      <vt:lpstr>Acceleration of particles</vt:lpstr>
      <vt:lpstr>LHC experiments </vt:lpstr>
      <vt:lpstr>Atlas Collision events</vt:lpstr>
      <vt:lpstr>Function of Detector components</vt:lpstr>
      <vt:lpstr>Interaction of various particles with the different components of a detector</vt:lpstr>
      <vt:lpstr>How does a tracking detector work?</vt:lpstr>
      <vt:lpstr>How does a tracking detector work?</vt:lpstr>
      <vt:lpstr>CMS(Compact Muon Solenoid) detector</vt:lpstr>
      <vt:lpstr>Atlas Detector</vt:lpstr>
      <vt:lpstr>Detection of particles</vt:lpstr>
      <vt:lpstr>CERN overview</vt:lpstr>
      <vt:lpstr>LHC rap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Admin</dc:creator>
  <cp:lastModifiedBy>Admin</cp:lastModifiedBy>
  <cp:revision>22</cp:revision>
  <dcterms:created xsi:type="dcterms:W3CDTF">2010-07-20T01:06:33Z</dcterms:created>
  <dcterms:modified xsi:type="dcterms:W3CDTF">2010-07-22T03:23:44Z</dcterms:modified>
</cp:coreProperties>
</file>