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389" r:id="rId2"/>
    <p:sldId id="388" r:id="rId3"/>
    <p:sldId id="375" r:id="rId4"/>
    <p:sldId id="374" r:id="rId5"/>
    <p:sldId id="325" r:id="rId6"/>
    <p:sldId id="371" r:id="rId7"/>
    <p:sldId id="384" r:id="rId8"/>
    <p:sldId id="327" r:id="rId9"/>
    <p:sldId id="329" r:id="rId10"/>
    <p:sldId id="372" r:id="rId11"/>
    <p:sldId id="376" r:id="rId12"/>
    <p:sldId id="377" r:id="rId13"/>
    <p:sldId id="373" r:id="rId14"/>
    <p:sldId id="319" r:id="rId15"/>
    <p:sldId id="320" r:id="rId16"/>
    <p:sldId id="352" r:id="rId17"/>
    <p:sldId id="321" r:id="rId18"/>
    <p:sldId id="353" r:id="rId19"/>
    <p:sldId id="322" r:id="rId20"/>
    <p:sldId id="332" r:id="rId21"/>
    <p:sldId id="323" r:id="rId22"/>
    <p:sldId id="324" r:id="rId23"/>
    <p:sldId id="309" r:id="rId24"/>
    <p:sldId id="387" r:id="rId25"/>
    <p:sldId id="308" r:id="rId26"/>
    <p:sldId id="355" r:id="rId27"/>
    <p:sldId id="331" r:id="rId28"/>
    <p:sldId id="333" r:id="rId29"/>
    <p:sldId id="339" r:id="rId30"/>
    <p:sldId id="312" r:id="rId31"/>
    <p:sldId id="386" r:id="rId32"/>
    <p:sldId id="381" r:id="rId33"/>
    <p:sldId id="378" r:id="rId34"/>
    <p:sldId id="359" r:id="rId35"/>
    <p:sldId id="385" r:id="rId36"/>
    <p:sldId id="363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0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0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0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0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0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10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10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10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10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100" d="100"/>
          <a:sy n="100" d="100"/>
        </p:scale>
        <p:origin x="-294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730238-CE08-4F7C-B049-EE9E38D295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0238-CE08-4F7C-B049-EE9E38D295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8EF8C-5D48-4AAA-A1D9-9807CFF91E2E}" type="slidenum">
              <a:rPr lang="en-US"/>
              <a:pPr/>
              <a:t>10</a:t>
            </a:fld>
            <a:endParaRPr lang="en-US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00580-C774-47E9-B73D-DFDE9CEC06AB}" type="slidenum">
              <a:rPr lang="en-US"/>
              <a:pPr/>
              <a:t>11</a:t>
            </a:fld>
            <a:endParaRPr lang="en-US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Make sure audio is connected for workshop.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Point out large array - scale is off with classroom detector.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FE6F6-727B-41F9-AC1B-176B19A63B93}" type="slidenum">
              <a:rPr lang="en-US"/>
              <a:pPr/>
              <a:t>12</a:t>
            </a:fld>
            <a:endParaRPr lang="en-US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Good place for students to roam and explore the site before diving in to a full-blown investigation.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59CC8-44F3-4419-A923-6BE5F248FA4E}" type="slidenum">
              <a:rPr lang="en-US"/>
              <a:pPr/>
              <a:t>13</a:t>
            </a:fld>
            <a:endParaRPr lang="en-US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Each hot spot has a rollover with short explanation. Click to open milestone.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Legend defines milestones and seminar.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8C33E-3CCA-4A94-9E9C-88C9A1CD2B15}" type="slidenum">
              <a:rPr lang="en-US"/>
              <a:pPr/>
              <a:t>14</a:t>
            </a:fld>
            <a:endParaRPr lang="en-US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3D6B0-C594-4FC1-8AC9-B1030B6B78EB}" type="slidenum">
              <a:rPr lang="en-US"/>
              <a:pPr/>
              <a:t>15</a:t>
            </a:fld>
            <a:endParaRPr lang="en-US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0B22A-A966-48AF-87E5-F7F5305474A2}" type="slidenum">
              <a:rPr lang="en-US"/>
              <a:pPr/>
              <a:t>16</a:t>
            </a:fld>
            <a:endParaRPr lang="en-US"/>
          </a:p>
        </p:txBody>
      </p:sp>
      <p:sp>
        <p:nvSpPr>
          <p:cNvPr id="12185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2000" smtClean="0">
                <a:latin typeface="Times" pitchFamily="-110" charset="0"/>
                <a:ea typeface="ＭＳ Ｐゴシック" pitchFamily="34" charset="-128"/>
              </a:rPr>
              <a:t>Use CRMD data from previous night data-take.</a:t>
            </a:r>
          </a:p>
          <a:p>
            <a:pPr eaLnBrk="1" hangingPunct="1"/>
            <a:r>
              <a:rPr lang="en-US" sz="2000" smtClean="0">
                <a:latin typeface="Times" pitchFamily="-110" charset="0"/>
                <a:ea typeface="ＭＳ Ｐゴシック" pitchFamily="34" charset="-128"/>
              </a:rPr>
              <a:t>Recruit owner with data to drive.</a:t>
            </a:r>
          </a:p>
          <a:p>
            <a:pPr eaLnBrk="1" hangingPunct="1"/>
            <a:r>
              <a:rPr lang="en-US" sz="2000" smtClean="0">
                <a:latin typeface="Times" pitchFamily="-110" charset="0"/>
                <a:ea typeface="ＭＳ Ｐゴシック" pitchFamily="34" charset="-128"/>
              </a:rPr>
              <a:t>Project data computer so others can watch.</a:t>
            </a:r>
          </a:p>
          <a:p>
            <a:pPr eaLnBrk="1" hangingPunct="1"/>
            <a:r>
              <a:rPr lang="en-US" sz="2000" smtClean="0">
                <a:latin typeface="Times" pitchFamily="-110" charset="0"/>
                <a:ea typeface="ＭＳ Ｐゴシック" pitchFamily="34" charset="-128"/>
              </a:rPr>
              <a:t>Login to their account.</a:t>
            </a:r>
          </a:p>
          <a:p>
            <a:pPr eaLnBrk="1" hangingPunct="1"/>
            <a:r>
              <a:rPr lang="en-US" sz="2000" smtClean="0">
                <a:latin typeface="Times" pitchFamily="-110" charset="0"/>
                <a:ea typeface="ＭＳ Ｐゴシック" pitchFamily="34" charset="-128"/>
              </a:rPr>
              <a:t>Select proper DAQ#; Browse for data; add pithy comment; upload.</a:t>
            </a:r>
          </a:p>
          <a:p>
            <a:pPr eaLnBrk="1" hangingPunct="1"/>
            <a:r>
              <a:rPr lang="en-US" sz="2000" smtClean="0">
                <a:latin typeface="Times" pitchFamily="-110" charset="0"/>
                <a:ea typeface="ＭＳ Ｐゴシック" pitchFamily="34" charset="-128"/>
              </a:rPr>
              <a:t>Ask Mentor for advice on pithy comments.</a:t>
            </a:r>
          </a:p>
          <a:p>
            <a:pPr eaLnBrk="1" hangingPunct="1"/>
            <a:r>
              <a:rPr lang="en-US" sz="2000" smtClean="0">
                <a:latin typeface="Times" pitchFamily="-110" charset="0"/>
                <a:ea typeface="ＭＳ Ｐゴシック" pitchFamily="34" charset="-128"/>
              </a:rPr>
              <a:t>Input GEOMETRY; may wait for later, but don’t forget.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B5918-3F16-4927-978F-702478DB22D2}" type="slidenum">
              <a:rPr lang="en-US"/>
              <a:pPr/>
              <a:t>17</a:t>
            </a:fld>
            <a:endParaRPr lang="en-US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EEC5A2-1FA0-4A63-B858-39534BD2EDDE}" type="slidenum">
              <a:rPr lang="en-US"/>
              <a:pPr/>
              <a:t>18</a:t>
            </a:fld>
            <a:endParaRPr lang="en-US"/>
          </a:p>
        </p:txBody>
      </p:sp>
      <p:sp>
        <p:nvSpPr>
          <p:cNvPr id="12595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Note: more plots saved under GROUP: TestTeacher.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Pick one or two from there.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Future: may need to add slide/info about blessing procedure here.</a:t>
            </a:r>
          </a:p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408AC-B0D5-450A-B4A3-EF81389D50E6}" type="slidenum">
              <a:rPr lang="en-US"/>
              <a:pPr/>
              <a:t>19</a:t>
            </a:fld>
            <a:endParaRPr lang="en-US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Show “View POSTERS” and select: all.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Good place for study ideas.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4CE59-71AC-43E8-86E4-A43F69CEA0A5}" type="slidenum">
              <a:rPr lang="en-US"/>
              <a:pPr/>
              <a:t>2</a:t>
            </a:fld>
            <a:endParaRPr lang="en-US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E97B0-8265-4249-8733-E52D75A39B4D}" type="slidenum">
              <a:rPr lang="en-US"/>
              <a:pPr/>
              <a:t>20</a:t>
            </a:fld>
            <a:endParaRPr lang="en-US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F9342-DF43-4B85-AD37-8BD67A2F0C54}" type="slidenum">
              <a:rPr lang="en-US"/>
              <a:pPr/>
              <a:t>21</a:t>
            </a:fld>
            <a:endParaRPr lang="en-US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4931D-E49A-4BB9-AE00-3ADC206D4C41}" type="slidenum">
              <a:rPr lang="en-US"/>
              <a:pPr/>
              <a:t>22</a:t>
            </a:fld>
            <a:endParaRPr lang="en-US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E70EC-0A0F-44DD-98F9-1BD4F48B9478}" type="slidenum">
              <a:rPr lang="en-US"/>
              <a:pPr/>
              <a:t>23</a:t>
            </a:fld>
            <a:endParaRPr lang="en-US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For example, login as: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Name: Vateacher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PW: cosmic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smtClean="0">
                <a:latin typeface="Times" pitchFamily="-110" charset="0"/>
                <a:ea typeface="ＭＳ Ｐゴシック" pitchFamily="34" charset="-128"/>
              </a:rPr>
              <a:t>My LogBook (upper right)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smtClean="0">
                <a:latin typeface="Times" pitchFamily="-110" charset="0"/>
                <a:ea typeface="ＭＳ Ｐゴシック" pitchFamily="34" charset="-128"/>
              </a:rPr>
              <a:t>Look at both teacher and student side</a:t>
            </a:r>
          </a:p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A4C97-1ABC-4260-92F4-E1A608B12EDF}" type="slidenum">
              <a:rPr lang="en-US"/>
              <a:pPr/>
              <a:t>24</a:t>
            </a:fld>
            <a:endParaRPr lang="en-US"/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509BC-D669-4D3C-8FA1-D2DD137C5DAA}" type="slidenum">
              <a:rPr lang="en-US"/>
              <a:pPr/>
              <a:t>25</a:t>
            </a:fld>
            <a:endParaRPr lang="en-US"/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60AAF-557D-4D09-B6BF-3AED4B0C770B}" type="slidenum">
              <a:rPr lang="en-US"/>
              <a:pPr/>
              <a:t>26</a:t>
            </a:fld>
            <a:endParaRPr lang="en-US"/>
          </a:p>
        </p:txBody>
      </p:sp>
      <p:sp>
        <p:nvSpPr>
          <p:cNvPr id="14233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4D06D-BC47-4A2B-8A89-1FFB36B5CF99}" type="slidenum">
              <a:rPr lang="en-US"/>
              <a:pPr/>
              <a:t>27</a:t>
            </a:fld>
            <a:endParaRPr lang="en-US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F6358-850E-4F00-A1B9-3AB8EDDCE7A5}" type="slidenum">
              <a:rPr lang="en-US"/>
              <a:pPr/>
              <a:t>28</a:t>
            </a:fld>
            <a:endParaRPr lang="en-US"/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9674A-A75B-4139-8710-3BD9A859F7EB}" type="slidenum">
              <a:rPr lang="en-US"/>
              <a:pPr/>
              <a:t>29</a:t>
            </a:fld>
            <a:endParaRPr lang="en-US"/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Go to: GROUP: TestTeacher and select PERF plot.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Rerun and change parameters.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98FB1-3890-4403-9710-ECB2322CD996}" type="slidenum">
              <a:rPr lang="en-US"/>
              <a:pPr/>
              <a:t>3</a:t>
            </a:fld>
            <a:endParaRPr lang="en-US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ALL PREVIOUS: STUDENT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ALSO TEACHER SIDE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DBA07-4041-4BA6-920C-E1C0D070EB3D}" type="slidenum">
              <a:rPr lang="en-US"/>
              <a:pPr/>
              <a:t>30</a:t>
            </a:fld>
            <a:endParaRPr lang="en-US"/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This is the prime task for the e-Lab workshop.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Discuss how much time and planning to reach the final presentation.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!!  If this is a “newbie” group, stay away from LIFETIME.  Focus on FLUX, SHOWER.  !!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During presentation: highlight “how to do” things that users learned within the e-Lab.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16FF0-C1ED-4C20-996F-69023D684A52}" type="slidenum">
              <a:rPr lang="en-US"/>
              <a:pPr/>
              <a:t>31</a:t>
            </a:fld>
            <a:endParaRPr lang="en-US"/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02EA4-33B2-44C3-86DD-695CFD41C250}" type="slidenum">
              <a:rPr lang="en-US"/>
              <a:pPr/>
              <a:t>32</a:t>
            </a:fld>
            <a:endParaRPr lang="en-US"/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Second Task.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This is a must for NSF evaluation!!!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862B3-FF86-42CE-9852-1F14B163E2E8}" type="slidenum">
              <a:rPr lang="en-US"/>
              <a:pPr/>
              <a:t>33</a:t>
            </a:fld>
            <a:endParaRPr lang="en-US"/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Second Task.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This is a must.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027C1-7D40-4537-B902-F05F1D889C30}" type="slidenum">
              <a:rPr lang="en-US"/>
              <a:pPr/>
              <a:t>34</a:t>
            </a:fld>
            <a:endParaRPr lang="en-US"/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DF5F7-675D-489F-9E83-3261C8E791C9}" type="slidenum">
              <a:rPr lang="en-US"/>
              <a:pPr/>
              <a:t>35</a:t>
            </a:fld>
            <a:endParaRPr lang="en-US"/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2BBB9-7DE4-4B3B-B7E9-1E3E9ED54EDE}" type="slidenum">
              <a:rPr lang="en-US"/>
              <a:pPr/>
              <a:t>36</a:t>
            </a:fld>
            <a:endParaRPr lang="en-US"/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Share cross learning.</a:t>
            </a:r>
          </a:p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A25BC-8564-4E3F-A0DF-B98B4A99C48B}" type="slidenum">
              <a:rPr lang="en-US"/>
              <a:pPr/>
              <a:t>4</a:t>
            </a:fld>
            <a:endParaRPr lang="en-US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A2F05-E410-4333-B114-7348ADF3CBE4}" type="slidenum">
              <a:rPr lang="en-US"/>
              <a:pPr/>
              <a:t>5</a:t>
            </a:fld>
            <a:endParaRPr lang="en-US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ALL PREVIOUS: STUDENT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ALSO TEACHER SIDE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1B815-523D-44D3-B1DF-C3BB2DF7BD93}" type="slidenum">
              <a:rPr lang="en-US"/>
              <a:pPr/>
              <a:t>6</a:t>
            </a:fld>
            <a:endParaRPr lang="en-US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latin typeface="Times" pitchFamily="-110" charset="0"/>
                <a:ea typeface="ＭＳ Ｐゴシック" pitchFamily="34" charset="-128"/>
              </a:rPr>
              <a:t>Change password: 6 character PW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7943E-C3D7-4482-B97D-09F3930F15CB}" type="slidenum">
              <a:rPr lang="en-US"/>
              <a:pPr/>
              <a:t>7</a:t>
            </a:fld>
            <a:endParaRPr lang="en-US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52384-2E93-40EE-B109-A51D8EE2A0E5}" type="slidenum">
              <a:rPr lang="en-US"/>
              <a:pPr/>
              <a:t>8</a:t>
            </a:fld>
            <a:endParaRPr lang="en-US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These screen grabs are static.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May prefer to do this “tour” live action.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The “look/feel” of the pages may change with time.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9F72D-13A7-4F0D-A891-31B0CE100D9A}" type="slidenum">
              <a:rPr lang="en-US"/>
              <a:pPr/>
              <a:t>9</a:t>
            </a:fld>
            <a:endParaRPr lang="en-US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" y="457200"/>
            <a:ext cx="762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812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2527300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solidFill>
                <a:schemeClr val="accent2"/>
              </a:solidFill>
              <a:latin typeface="Helvetica" pitchFamily="-112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1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1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1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 b="1">
          <a:solidFill>
            <a:schemeClr val="accent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 b="1">
          <a:solidFill>
            <a:schemeClr val="accent2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 b="1">
          <a:solidFill>
            <a:schemeClr val="accent2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 b="1">
          <a:solidFill>
            <a:schemeClr val="accent2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 b="1">
          <a:solidFill>
            <a:schemeClr val="accent2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b="1">
          <a:solidFill>
            <a:schemeClr val="accent2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b="1">
          <a:solidFill>
            <a:schemeClr val="accent2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b="1">
          <a:solidFill>
            <a:schemeClr val="accent2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b="1">
          <a:solidFill>
            <a:schemeClr val="accent2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13.i2u2.org/cosmic/library/upload/4/45/QNetSurveyforFellows_061207.doc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13.i2u2.org/cosmic/library/upload/f/f0/Fellows-wkshop-form.doc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Office_Word_97_-_2003_Document1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Arial Rounded MT Bold" pitchFamily="34" charset="0"/>
              </a:rPr>
              <a:t>Cosmic Ray e-Lab</a:t>
            </a:r>
            <a:endParaRPr lang="en-US" sz="60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 smtClean="0">
                <a:latin typeface="Arial Rounded MT Bold" pitchFamily="34" charset="0"/>
              </a:rPr>
              <a:t>Overview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4846638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3527425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8552" name="Picture 10" descr="home"/>
          <p:cNvPicPr>
            <a:picLocks noChangeAspect="1" noChangeArrowheads="1"/>
          </p:cNvPicPr>
          <p:nvPr/>
        </p:nvPicPr>
        <p:blipFill>
          <a:blip r:embed="rId3"/>
          <a:srcRect b="58914"/>
          <a:stretch>
            <a:fillRect/>
          </a:stretch>
        </p:blipFill>
        <p:spPr bwMode="auto">
          <a:xfrm>
            <a:off x="914400" y="2438400"/>
            <a:ext cx="7391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8553" name="Text Box 11"/>
          <p:cNvSpPr txBox="1">
            <a:spLocks noChangeArrowheads="1"/>
          </p:cNvSpPr>
          <p:nvPr/>
        </p:nvSpPr>
        <p:spPr bwMode="auto">
          <a:xfrm>
            <a:off x="3354388" y="1690688"/>
            <a:ext cx="2200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Quick Links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4851400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3532188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10600" name="Picture 10" descr="coolscience"/>
          <p:cNvPicPr>
            <a:picLocks noChangeAspect="1" noChangeArrowheads="1"/>
          </p:cNvPicPr>
          <p:nvPr/>
        </p:nvPicPr>
        <p:blipFill>
          <a:blip r:embed="rId3"/>
          <a:srcRect r="1070"/>
          <a:stretch>
            <a:fillRect/>
          </a:stretch>
        </p:blipFill>
        <p:spPr bwMode="auto">
          <a:xfrm>
            <a:off x="2209800" y="1692275"/>
            <a:ext cx="6019800" cy="493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0601" name="Picture 11" descr="scbutt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57400"/>
            <a:ext cx="15875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845050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3525838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12648" name="Picture 10" descr="expbut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76400"/>
            <a:ext cx="1600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9" name="Picture 11" descr="explo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963863"/>
            <a:ext cx="7315200" cy="343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50" name="Rectangle 12"/>
          <p:cNvSpPr>
            <a:spLocks noChangeArrowheads="1"/>
          </p:cNvSpPr>
          <p:nvPr/>
        </p:nvSpPr>
        <p:spPr bwMode="auto">
          <a:xfrm>
            <a:off x="2620963" y="2362200"/>
            <a:ext cx="401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Students can tour the site.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4829175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3511550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14696" name="Picture 10" descr="home"/>
          <p:cNvPicPr>
            <a:picLocks noChangeAspect="1" noChangeArrowheads="1"/>
          </p:cNvPicPr>
          <p:nvPr/>
        </p:nvPicPr>
        <p:blipFill>
          <a:blip r:embed="rId3"/>
          <a:srcRect t="39670"/>
          <a:stretch>
            <a:fillRect/>
          </a:stretch>
        </p:blipFill>
        <p:spPr bwMode="auto">
          <a:xfrm>
            <a:off x="990600" y="2514600"/>
            <a:ext cx="7391400" cy="324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4697" name="Rectangle 11"/>
          <p:cNvSpPr>
            <a:spLocks noChangeArrowheads="1"/>
          </p:cNvSpPr>
          <p:nvPr/>
        </p:nvSpPr>
        <p:spPr bwMode="auto">
          <a:xfrm>
            <a:off x="3429000" y="1704975"/>
            <a:ext cx="2200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Project Map</a:t>
            </a:r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4824413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3498850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16744" name="Picture 15" descr="libr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1638"/>
            <a:ext cx="73914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5" name="Picture 16" descr="libbutton"/>
          <p:cNvPicPr>
            <a:picLocks noChangeAspect="1" noChangeArrowheads="1"/>
          </p:cNvPicPr>
          <p:nvPr/>
        </p:nvPicPr>
        <p:blipFill>
          <a:blip r:embed="rId4"/>
          <a:srcRect t="17143" r="2811" b="-2856"/>
          <a:stretch>
            <a:fillRect/>
          </a:stretch>
        </p:blipFill>
        <p:spPr bwMode="auto">
          <a:xfrm>
            <a:off x="152400" y="21336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</a:pPr>
            <a:endParaRPr lang="en-US" sz="1800">
              <a:latin typeface="Arial" pitchFamily="34" charset="0"/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4824413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3489325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18792" name="Picture 11"/>
          <p:cNvPicPr>
            <a:picLocks noChangeAspect="1" noChangeArrowheads="1"/>
          </p:cNvPicPr>
          <p:nvPr/>
        </p:nvPicPr>
        <p:blipFill>
          <a:blip r:embed="rId3"/>
          <a:srcRect l="6526" t="12534" r="8633"/>
          <a:stretch>
            <a:fillRect/>
          </a:stretch>
        </p:blipFill>
        <p:spPr bwMode="auto">
          <a:xfrm>
            <a:off x="1295400" y="1778000"/>
            <a:ext cx="6934200" cy="4833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8793" name="Picture 13" descr="upbutton"/>
          <p:cNvPicPr>
            <a:picLocks noChangeAspect="1" noChangeArrowheads="1"/>
          </p:cNvPicPr>
          <p:nvPr/>
        </p:nvPicPr>
        <p:blipFill>
          <a:blip r:embed="rId4"/>
          <a:srcRect t="17143" r="571" b="14287"/>
          <a:stretch>
            <a:fillRect/>
          </a:stretch>
        </p:blipFill>
        <p:spPr bwMode="auto">
          <a:xfrm>
            <a:off x="152400" y="22098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821238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955675" y="1752600"/>
            <a:ext cx="75946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Helvetica" pitchFamily="-110" charset="0"/>
              </a:rPr>
              <a:t>Pause: Live action demo</a:t>
            </a:r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  <a:p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4400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sz="4400" b="1">
                <a:solidFill>
                  <a:schemeClr val="accent2"/>
                </a:solidFill>
                <a:latin typeface="Helvetica" pitchFamily="-110" charset="0"/>
              </a:rPr>
              <a:t> UPLOAD data:</a:t>
            </a:r>
            <a:r>
              <a:rPr lang="en-US" sz="4800" b="1">
                <a:solidFill>
                  <a:schemeClr val="accent2"/>
                </a:solidFill>
                <a:latin typeface="Helvetica" pitchFamily="-110" charset="0"/>
              </a:rPr>
              <a:t> </a:t>
            </a:r>
            <a:r>
              <a:rPr lang="en-US" sz="3200" b="1">
                <a:solidFill>
                  <a:schemeClr val="accent2"/>
                </a:solidFill>
                <a:latin typeface="Helvetica" pitchFamily="-110" charset="0"/>
              </a:rPr>
              <a:t>Follow me.</a:t>
            </a:r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4400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sz="4400" b="1">
                <a:solidFill>
                  <a:schemeClr val="accent2"/>
                </a:solidFill>
                <a:latin typeface="Helvetica" pitchFamily="-110" charset="0"/>
              </a:rPr>
              <a:t> GEOMETRY:</a:t>
            </a:r>
            <a:r>
              <a:rPr lang="en-US" sz="4800" b="1">
                <a:solidFill>
                  <a:schemeClr val="accent2"/>
                </a:solidFill>
                <a:latin typeface="Helvetica" pitchFamily="-110" charset="0"/>
              </a:rPr>
              <a:t> </a:t>
            </a:r>
            <a:r>
              <a:rPr lang="en-US" sz="3200" b="1">
                <a:solidFill>
                  <a:schemeClr val="accent2"/>
                </a:solidFill>
                <a:latin typeface="Helvetica" pitchFamily="-110" charset="0"/>
              </a:rPr>
              <a:t>Review tutorial.</a:t>
            </a:r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487738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4822825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487738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22888" name="Picture 13" descr="d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7315200" cy="446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889" name="Picture 14" descr="databutton"/>
          <p:cNvPicPr>
            <a:picLocks noChangeAspect="1" noChangeArrowheads="1"/>
          </p:cNvPicPr>
          <p:nvPr/>
        </p:nvPicPr>
        <p:blipFill>
          <a:blip r:embed="rId4"/>
          <a:srcRect t="18182" r="3125" b="9091"/>
          <a:stretch>
            <a:fillRect/>
          </a:stretch>
        </p:blipFill>
        <p:spPr bwMode="auto">
          <a:xfrm>
            <a:off x="152400" y="22098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685800" y="52578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4826000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3487738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914400" y="1752600"/>
            <a:ext cx="7061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  <a:latin typeface="Helvetica" pitchFamily="-110" charset="0"/>
              </a:rPr>
              <a:t>‘nother live action demo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4400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sz="4400" b="1">
                <a:solidFill>
                  <a:schemeClr val="accent2"/>
                </a:solidFill>
                <a:latin typeface="Helvetica" pitchFamily="-110" charset="0"/>
              </a:rPr>
              <a:t> PERFORMANCE study</a:t>
            </a:r>
          </a:p>
          <a:p>
            <a:pPr>
              <a:buFont typeface="Wingdings" pitchFamily="2" charset="2"/>
              <a:buNone/>
            </a:pPr>
            <a:r>
              <a:rPr lang="en-US" sz="4400" b="1">
                <a:solidFill>
                  <a:schemeClr val="accent2"/>
                </a:solidFill>
                <a:latin typeface="Helvetica" pitchFamily="-110" charset="0"/>
              </a:rPr>
              <a:t>What is this telling us?</a:t>
            </a:r>
          </a:p>
          <a:p>
            <a:pPr>
              <a:buFont typeface="Wingdings" pitchFamily="2" charset="2"/>
              <a:buNone/>
            </a:pPr>
            <a:r>
              <a:rPr lang="en-US" sz="4400" b="1">
                <a:solidFill>
                  <a:schemeClr val="accent2"/>
                </a:solidFill>
                <a:latin typeface="Helvetica" pitchFamily="-110" charset="0"/>
              </a:rPr>
              <a:t>Why do this study?</a:t>
            </a:r>
          </a:p>
          <a:p>
            <a:pPr>
              <a:buFont typeface="Wingdings" pitchFamily="2" charset="2"/>
              <a:buNone/>
            </a:pPr>
            <a:r>
              <a:rPr lang="en-US" sz="4400" b="1">
                <a:solidFill>
                  <a:schemeClr val="accent2"/>
                </a:solidFill>
                <a:latin typeface="Helvetica" pitchFamily="-110" charset="0"/>
              </a:rPr>
              <a:t>Compare? Contrast?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4824413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3489325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26984" name="Picture 14" descr="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73914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5" name="Picture 15" descr="posterbutton"/>
          <p:cNvPicPr>
            <a:picLocks noChangeAspect="1" noChangeArrowheads="1"/>
          </p:cNvPicPr>
          <p:nvPr/>
        </p:nvPicPr>
        <p:blipFill>
          <a:blip r:embed="rId4"/>
          <a:srcRect t="16667"/>
          <a:stretch>
            <a:fillRect/>
          </a:stretch>
        </p:blipFill>
        <p:spPr bwMode="auto">
          <a:xfrm>
            <a:off x="152400" y="2133600"/>
            <a:ext cx="2400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856163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  <a:endParaRPr lang="en-US" sz="2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806575" y="1676400"/>
            <a:ext cx="5618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http://www.i2u2.org/elab/cosmic</a:t>
            </a:r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pic>
        <p:nvPicPr>
          <p:cNvPr id="88070" name="Picture 7" descr="project"/>
          <p:cNvPicPr>
            <a:picLocks noChangeAspect="1" noChangeArrowheads="1"/>
          </p:cNvPicPr>
          <p:nvPr/>
        </p:nvPicPr>
        <p:blipFill>
          <a:blip r:embed="rId3"/>
          <a:srcRect b="32738"/>
          <a:stretch>
            <a:fillRect/>
          </a:stretch>
        </p:blipFill>
        <p:spPr bwMode="auto">
          <a:xfrm>
            <a:off x="914400" y="2209800"/>
            <a:ext cx="73914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822825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3486150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29032" name="Picture 12"/>
          <p:cNvPicPr>
            <a:picLocks noChangeAspect="1" noChangeArrowheads="1"/>
          </p:cNvPicPr>
          <p:nvPr/>
        </p:nvPicPr>
        <p:blipFill>
          <a:blip r:embed="rId3"/>
          <a:srcRect l="15047" t="7738" r="16740" b="29524"/>
          <a:stretch>
            <a:fillRect/>
          </a:stretch>
        </p:blipFill>
        <p:spPr bwMode="auto">
          <a:xfrm>
            <a:off x="949325" y="1600200"/>
            <a:ext cx="7242175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9033" name="Picture 14" descr="npostbutton"/>
          <p:cNvPicPr>
            <a:picLocks noChangeAspect="1" noChangeArrowheads="1"/>
          </p:cNvPicPr>
          <p:nvPr/>
        </p:nvPicPr>
        <p:blipFill>
          <a:blip r:embed="rId4"/>
          <a:srcRect t="32433" r="1450"/>
          <a:stretch>
            <a:fillRect/>
          </a:stretch>
        </p:blipFill>
        <p:spPr bwMode="auto">
          <a:xfrm>
            <a:off x="152400" y="2120900"/>
            <a:ext cx="2590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4821238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484563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31080" name="Picture 13" descr="index"/>
          <p:cNvPicPr>
            <a:picLocks noChangeAspect="1" noChangeArrowheads="1"/>
          </p:cNvPicPr>
          <p:nvPr/>
        </p:nvPicPr>
        <p:blipFill>
          <a:blip r:embed="rId3"/>
          <a:srcRect b="10394"/>
          <a:stretch>
            <a:fillRect/>
          </a:stretch>
        </p:blipFill>
        <p:spPr bwMode="auto">
          <a:xfrm>
            <a:off x="914400" y="1724025"/>
            <a:ext cx="7391400" cy="498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1081" name="Picture 14" descr="indexbutton"/>
          <p:cNvPicPr>
            <a:picLocks noChangeAspect="1" noChangeArrowheads="1"/>
          </p:cNvPicPr>
          <p:nvPr/>
        </p:nvPicPr>
        <p:blipFill>
          <a:blip r:embed="rId4"/>
          <a:srcRect t="19354" r="519"/>
          <a:stretch>
            <a:fillRect/>
          </a:stretch>
        </p:blipFill>
        <p:spPr bwMode="auto">
          <a:xfrm>
            <a:off x="152400" y="2209800"/>
            <a:ext cx="2438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4821238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479800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33128" name="Picture 14" descr="assess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7467600" cy="474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29" name="Picture 13" descr="assmtbutt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09800"/>
            <a:ext cx="3009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4821238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3489325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pic>
        <p:nvPicPr>
          <p:cNvPr id="135175" name="Picture 9"/>
          <p:cNvPicPr>
            <a:picLocks noChangeAspect="1" noChangeArrowheads="1"/>
          </p:cNvPicPr>
          <p:nvPr/>
        </p:nvPicPr>
        <p:blipFill>
          <a:blip r:embed="rId3"/>
          <a:srcRect t="4128" r="1561" b="7825"/>
          <a:stretch>
            <a:fillRect/>
          </a:stretch>
        </p:blipFill>
        <p:spPr bwMode="auto">
          <a:xfrm>
            <a:off x="1219200" y="1752600"/>
            <a:ext cx="70104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5176" name="Picture 13" descr="logbutt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981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3810000" y="37338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5253038" y="838200"/>
            <a:ext cx="2963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Cosmic Rays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1106488" y="1752600"/>
            <a:ext cx="7026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  <a:p>
            <a:pPr algn="ctr"/>
            <a:r>
              <a:rPr lang="en-US" sz="4800" b="1">
                <a:solidFill>
                  <a:schemeClr val="accent2"/>
                </a:solidFill>
                <a:latin typeface="Helvetica" pitchFamily="-110" charset="0"/>
              </a:rPr>
              <a:t>Debrief:</a:t>
            </a:r>
          </a:p>
          <a:p>
            <a:pPr algn="ctr"/>
            <a:r>
              <a:rPr lang="en-US" sz="4800" b="1">
                <a:solidFill>
                  <a:schemeClr val="accent2"/>
                </a:solidFill>
                <a:latin typeface="Helvetica" pitchFamily="-110" charset="0"/>
              </a:rPr>
              <a:t>Summarize in LogBook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4821238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3479800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pic>
        <p:nvPicPr>
          <p:cNvPr id="139271" name="Picture 9"/>
          <p:cNvPicPr>
            <a:picLocks noChangeAspect="1" noChangeArrowheads="1"/>
          </p:cNvPicPr>
          <p:nvPr/>
        </p:nvPicPr>
        <p:blipFill>
          <a:blip r:embed="rId3"/>
          <a:srcRect t="3976" r="2061" b="19432"/>
          <a:stretch>
            <a:fillRect/>
          </a:stretch>
        </p:blipFill>
        <p:spPr bwMode="auto">
          <a:xfrm>
            <a:off x="914400" y="2133600"/>
            <a:ext cx="73914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9272" name="Rectangle 7"/>
          <p:cNvSpPr>
            <a:spLocks noChangeArrowheads="1"/>
          </p:cNvSpPr>
          <p:nvPr/>
        </p:nvSpPr>
        <p:spPr bwMode="auto">
          <a:xfrm>
            <a:off x="801688" y="1600200"/>
            <a:ext cx="498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Tahoma" pitchFamily="34" charset="0"/>
              </a:rPr>
              <a:t>Follow upper right: </a:t>
            </a:r>
            <a:r>
              <a:rPr lang="en-US">
                <a:latin typeface="Arial" pitchFamily="34" charset="0"/>
                <a:sym typeface="Wingdings" pitchFamily="2" charset="2"/>
              </a:rPr>
              <a:t> </a:t>
            </a:r>
            <a:r>
              <a:rPr lang="en-US" u="sng">
                <a:solidFill>
                  <a:srgbClr val="99CCFF"/>
                </a:solidFill>
                <a:latin typeface="Arial" pitchFamily="34" charset="0"/>
                <a:cs typeface="Tahoma" pitchFamily="34" charset="0"/>
              </a:rPr>
              <a:t> My Logbook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4821238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3481388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41320" name="Picture 12" descr="d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7315200" cy="446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1321" name="Picture 13" descr="databutton"/>
          <p:cNvPicPr>
            <a:picLocks noChangeAspect="1" noChangeArrowheads="1"/>
          </p:cNvPicPr>
          <p:nvPr/>
        </p:nvPicPr>
        <p:blipFill>
          <a:blip r:embed="rId4"/>
          <a:srcRect t="18182" r="3125" b="9091"/>
          <a:stretch>
            <a:fillRect/>
          </a:stretch>
        </p:blipFill>
        <p:spPr bwMode="auto">
          <a:xfrm>
            <a:off x="228600" y="22098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821238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482975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43368" name="Picture 14"/>
          <p:cNvPicPr>
            <a:picLocks noChangeAspect="1" noChangeArrowheads="1"/>
          </p:cNvPicPr>
          <p:nvPr/>
        </p:nvPicPr>
        <p:blipFill>
          <a:blip r:embed="rId3"/>
          <a:srcRect l="1823" t="8209" r="11533" b="15562"/>
          <a:stretch>
            <a:fillRect/>
          </a:stretch>
        </p:blipFill>
        <p:spPr bwMode="auto">
          <a:xfrm>
            <a:off x="990600" y="1752600"/>
            <a:ext cx="72390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69" name="Picture 17" descr="showerbutton"/>
          <p:cNvPicPr>
            <a:picLocks noChangeAspect="1" noChangeArrowheads="1"/>
          </p:cNvPicPr>
          <p:nvPr/>
        </p:nvPicPr>
        <p:blipFill>
          <a:blip r:embed="rId4"/>
          <a:srcRect t="16667"/>
          <a:stretch>
            <a:fillRect/>
          </a:stretch>
        </p:blipFill>
        <p:spPr bwMode="auto">
          <a:xfrm>
            <a:off x="0" y="1981200"/>
            <a:ext cx="2425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4822825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475038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5415" name="Rectangle 8"/>
          <p:cNvSpPr>
            <a:spLocks noChangeArrowheads="1"/>
          </p:cNvSpPr>
          <p:nvPr/>
        </p:nvSpPr>
        <p:spPr bwMode="auto">
          <a:xfrm>
            <a:off x="3475038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5416" name="Rectangle 9"/>
          <p:cNvSpPr>
            <a:spLocks noChangeArrowheads="1"/>
          </p:cNvSpPr>
          <p:nvPr/>
        </p:nvSpPr>
        <p:spPr bwMode="auto">
          <a:xfrm>
            <a:off x="914400" y="1873250"/>
            <a:ext cx="6599238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Helvetica" pitchFamily="-110" charset="0"/>
              </a:rPr>
              <a:t>More live action</a:t>
            </a:r>
            <a:r>
              <a:rPr lang="en-US" sz="3600" b="1">
                <a:solidFill>
                  <a:srgbClr val="FF0000"/>
                </a:solidFill>
                <a:latin typeface="Helvetica" pitchFamily="-110" charset="0"/>
              </a:rPr>
              <a:t> --&gt; </a:t>
            </a:r>
            <a:r>
              <a:rPr lang="en-US" sz="3600" b="1">
                <a:solidFill>
                  <a:schemeClr val="accent2"/>
                </a:solidFill>
                <a:latin typeface="Helvetica" pitchFamily="-110" charset="0"/>
              </a:rPr>
              <a:t>Examples</a:t>
            </a:r>
          </a:p>
          <a:p>
            <a:endParaRPr lang="en-US" sz="3600" b="1">
              <a:solidFill>
                <a:schemeClr val="accent2"/>
              </a:solidFill>
              <a:latin typeface="Helvetica" pitchFamily="-110" charset="0"/>
            </a:endParaRPr>
          </a:p>
          <a:p>
            <a:pPr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3600" b="1">
                <a:solidFill>
                  <a:schemeClr val="accent2"/>
                </a:solidFill>
                <a:latin typeface="Helvetica" pitchFamily="-110" charset="0"/>
              </a:rPr>
              <a:t>  Data Search</a:t>
            </a:r>
          </a:p>
          <a:p>
            <a:pPr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3600" b="1">
                <a:solidFill>
                  <a:schemeClr val="accent2"/>
                </a:solidFill>
                <a:latin typeface="Helvetica" pitchFamily="-110" charset="0"/>
              </a:rPr>
              <a:t>  Shower Analysis</a:t>
            </a:r>
          </a:p>
          <a:p>
            <a:pPr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3600" b="1">
                <a:solidFill>
                  <a:schemeClr val="accent2"/>
                </a:solidFill>
                <a:latin typeface="Helvetica" pitchFamily="-110" charset="0"/>
              </a:rPr>
              <a:t>  Flux Analysis</a:t>
            </a:r>
            <a:endParaRPr lang="en-US" sz="4000" b="1">
              <a:solidFill>
                <a:schemeClr val="accent2"/>
              </a:solidFill>
              <a:latin typeface="Helvetica" pitchFamily="-110" charset="0"/>
            </a:endParaRPr>
          </a:p>
          <a:p>
            <a:endParaRPr lang="en-US" sz="3200" b="1">
              <a:solidFill>
                <a:schemeClr val="accent2"/>
              </a:solidFill>
              <a:latin typeface="Helvetic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821238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3475038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7464" name="Rectangle 10"/>
          <p:cNvSpPr>
            <a:spLocks noChangeArrowheads="1"/>
          </p:cNvSpPr>
          <p:nvPr/>
        </p:nvSpPr>
        <p:spPr bwMode="auto">
          <a:xfrm>
            <a:off x="838200" y="2590800"/>
            <a:ext cx="4826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elvetica" pitchFamily="-110" charset="0"/>
              </a:rPr>
              <a:t>Reproduce analysis:</a:t>
            </a:r>
            <a:r>
              <a:rPr lang="en-US" sz="3200" b="1">
                <a:solidFill>
                  <a:schemeClr val="accent2"/>
                </a:solidFill>
                <a:latin typeface="Helvetica" pitchFamily="-110" charset="0"/>
              </a:rPr>
              <a:t> </a:t>
            </a:r>
          </a:p>
          <a:p>
            <a:r>
              <a:rPr lang="en-US" sz="3200" b="1">
                <a:solidFill>
                  <a:schemeClr val="accent2"/>
                </a:solidFill>
                <a:latin typeface="Helvetica" pitchFamily="-110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sz="3200" b="1">
                <a:solidFill>
                  <a:schemeClr val="accent2"/>
                </a:solidFill>
                <a:latin typeface="Helvetica" pitchFamily="-110" charset="0"/>
              </a:rPr>
              <a:t> Click on plot.</a:t>
            </a:r>
          </a:p>
          <a:p>
            <a:r>
              <a:rPr lang="en-US" sz="3200" b="1">
                <a:solidFill>
                  <a:schemeClr val="accent2"/>
                </a:solidFill>
                <a:latin typeface="Helvetica" pitchFamily="-110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sz="3200" b="1">
                <a:solidFill>
                  <a:schemeClr val="accent2"/>
                </a:solidFill>
                <a:latin typeface="Helvetica" pitchFamily="-110" charset="0"/>
              </a:rPr>
              <a:t> Run study again.</a:t>
            </a:r>
          </a:p>
          <a:p>
            <a:r>
              <a:rPr lang="en-US" sz="3200" b="1">
                <a:solidFill>
                  <a:schemeClr val="accent2"/>
                </a:solidFill>
                <a:latin typeface="Helvetica" pitchFamily="-110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sz="3200" b="1">
                <a:solidFill>
                  <a:schemeClr val="accent2"/>
                </a:solidFill>
                <a:latin typeface="Helvetica" pitchFamily="-110" charset="0"/>
              </a:rPr>
              <a:t> Change parameters.</a:t>
            </a:r>
            <a:endParaRPr lang="en-US"/>
          </a:p>
        </p:txBody>
      </p:sp>
      <p:pic>
        <p:nvPicPr>
          <p:cNvPr id="147465" name="Picture 13" descr="databutton"/>
          <p:cNvPicPr>
            <a:picLocks noChangeAspect="1" noChangeArrowheads="1"/>
          </p:cNvPicPr>
          <p:nvPr/>
        </p:nvPicPr>
        <p:blipFill>
          <a:blip r:embed="rId3"/>
          <a:srcRect t="18182" r="3125" b="9091"/>
          <a:stretch>
            <a:fillRect/>
          </a:stretch>
        </p:blipFill>
        <p:spPr bwMode="auto">
          <a:xfrm>
            <a:off x="914400" y="19050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6" name="Picture 14" descr="vplotsbutt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82880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857750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3548063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2168" name="Picture 8" descr="project"/>
          <p:cNvPicPr>
            <a:picLocks noChangeAspect="1" noChangeArrowheads="1"/>
          </p:cNvPicPr>
          <p:nvPr/>
        </p:nvPicPr>
        <p:blipFill>
          <a:blip r:embed="rId3"/>
          <a:srcRect b="12630"/>
          <a:stretch>
            <a:fillRect/>
          </a:stretch>
        </p:blipFill>
        <p:spPr bwMode="auto">
          <a:xfrm>
            <a:off x="914400" y="1752600"/>
            <a:ext cx="7391400" cy="490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4827588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3503613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838200" y="1752600"/>
            <a:ext cx="75438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Cosmic Ray </a:t>
            </a:r>
            <a:r>
              <a:rPr lang="en-US" sz="2800" b="1">
                <a:solidFill>
                  <a:srgbClr val="FF0000"/>
                </a:solidFill>
                <a:latin typeface="Helvetica" pitchFamily="-110" charset="0"/>
              </a:rPr>
              <a:t>e-Lab</a:t>
            </a:r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 Investigation</a:t>
            </a:r>
          </a:p>
          <a:p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		 </a:t>
            </a:r>
            <a:r>
              <a:rPr lang="en-US" sz="2800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 Team Task: Data Analysis</a:t>
            </a:r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  <a:p>
            <a:pPr>
              <a:buFont typeface="Times" pitchFamily="-110" charset="0"/>
              <a:buNone/>
            </a:pP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a) Pose a simple CR research question.</a:t>
            </a:r>
          </a:p>
          <a:p>
            <a:pPr>
              <a:buFont typeface="Times" pitchFamily="-110" charset="0"/>
              <a:buNone/>
            </a:pP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b) Select small CR data set.</a:t>
            </a:r>
          </a:p>
          <a:p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c) Run CR analysis.</a:t>
            </a:r>
          </a:p>
          <a:p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d) Save PERF and analysis plots.</a:t>
            </a:r>
          </a:p>
          <a:p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e) Track your progress using the LOGBOOK.</a:t>
            </a:r>
          </a:p>
          <a:p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f) Write online poster about study with plot;</a:t>
            </a:r>
          </a:p>
          <a:p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	include PERF and analysis plot.</a:t>
            </a:r>
          </a:p>
          <a:p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g) Share “tricks of the trade” about the e-Lab.</a:t>
            </a:r>
          </a:p>
          <a:p>
            <a:endParaRPr lang="en-US" sz="2800" b="1">
              <a:solidFill>
                <a:schemeClr val="accent2"/>
              </a:solidFill>
              <a:latin typeface="Helvetica" pitchFamily="-110" charset="0"/>
            </a:endParaRPr>
          </a:p>
          <a:p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  Judge your constraints: time and $$$.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810000" y="37338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5253038" y="838200"/>
            <a:ext cx="2963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Cosmic Rays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1106488" y="1752600"/>
            <a:ext cx="7026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  <a:p>
            <a:pPr algn="ctr"/>
            <a:r>
              <a:rPr lang="en-US" sz="4800" b="1">
                <a:solidFill>
                  <a:schemeClr val="accent2"/>
                </a:solidFill>
                <a:latin typeface="Helvetica" pitchFamily="-110" charset="0"/>
              </a:rPr>
              <a:t>Debrief:</a:t>
            </a:r>
          </a:p>
          <a:p>
            <a:pPr algn="ctr"/>
            <a:r>
              <a:rPr lang="en-US" sz="4800" b="1">
                <a:solidFill>
                  <a:schemeClr val="accent2"/>
                </a:solidFill>
                <a:latin typeface="Helvetica" pitchFamily="-110" charset="0"/>
              </a:rPr>
              <a:t>Summarize in LogBook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4841875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3524250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228600" y="1752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206500"/>
              </a:solidFill>
              <a:latin typeface="Helvetica" pitchFamily="-110" charset="0"/>
            </a:endParaRPr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304800" y="1676400"/>
            <a:ext cx="86106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Cosmic Ray </a:t>
            </a:r>
            <a:r>
              <a:rPr lang="en-US" sz="2800" b="1">
                <a:solidFill>
                  <a:srgbClr val="FF0000"/>
                </a:solidFill>
                <a:latin typeface="Helvetica" pitchFamily="-110" charset="0"/>
              </a:rPr>
              <a:t>e-Lab</a:t>
            </a:r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 Investigation</a:t>
            </a:r>
          </a:p>
          <a:p>
            <a:pPr marL="457200" indent="-457200"/>
            <a:r>
              <a:rPr lang="en-US" sz="2800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 Teacher Task: Implementation Plan</a:t>
            </a:r>
          </a:p>
          <a:p>
            <a:pPr marL="457200" indent="-457200">
              <a:buFont typeface="Arial" pitchFamily="34" charset="0"/>
              <a:buAutoNum type="alphaLcParenR"/>
            </a:pP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Teacher Home: Community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 “Required Elements for an Implementation Plan”</a:t>
            </a:r>
          </a:p>
          <a:p>
            <a:pPr marL="457200" indent="-457200">
              <a:buFont typeface="Arial" pitchFamily="34" charset="0"/>
              <a:buAutoNum type="alphaLcParenR"/>
            </a:pP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Load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 Community Forum: Workshop Deliverables</a:t>
            </a:r>
          </a:p>
          <a:p>
            <a:pPr marL="457200" indent="-457200"/>
            <a:endParaRPr lang="en-US" sz="2000" b="1">
              <a:solidFill>
                <a:schemeClr val="accent2"/>
              </a:solidFill>
              <a:latin typeface="Helvetica" pitchFamily="-110" charset="0"/>
            </a:endParaRPr>
          </a:p>
          <a:p>
            <a:pPr marL="457200" indent="-457200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. . . do not yet have an account, you can </a:t>
            </a:r>
            <a:r>
              <a:rPr lang="en-US" sz="2000" b="1" u="sng">
                <a:solidFill>
                  <a:schemeClr val="accent2"/>
                </a:solidFill>
                <a:latin typeface="Helvetica" pitchFamily="-110" charset="0"/>
              </a:rPr>
              <a:t>create one here</a:t>
            </a: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.</a:t>
            </a:r>
            <a:endParaRPr lang="en-US" sz="2000" b="1" u="sng">
              <a:solidFill>
                <a:schemeClr val="accent2"/>
              </a:solidFill>
              <a:latin typeface="Helvetica" pitchFamily="-110" charset="0"/>
            </a:endParaRPr>
          </a:p>
          <a:p>
            <a:pPr marL="457200" indent="-457200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Invitation Code: inquiry</a:t>
            </a:r>
          </a:p>
          <a:p>
            <a:pPr marL="457200" indent="-457200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Password: same as your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 password !!  </a:t>
            </a:r>
          </a:p>
          <a:p>
            <a:pPr marL="457200" indent="-457200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	!! Minimum 6 character: alpha/numeric; no spaces !!</a:t>
            </a:r>
          </a:p>
          <a:p>
            <a:pPr marL="457200" indent="-457200"/>
            <a:endParaRPr lang="en-US" sz="2000" b="1">
              <a:solidFill>
                <a:schemeClr val="accent2"/>
              </a:solidFill>
              <a:latin typeface="Helvetica" pitchFamily="-110" charset="0"/>
            </a:endParaRPr>
          </a:p>
          <a:p>
            <a:pPr marL="457200" indent="-457200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Guiding Questions:</a:t>
            </a:r>
          </a:p>
          <a:p>
            <a:pPr marL="457200" indent="-457200"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 How would you use the CR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 in your classroom?</a:t>
            </a:r>
          </a:p>
          <a:p>
            <a:pPr marL="457200" indent="-457200"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 How do the learner outcomes apply to your activity?</a:t>
            </a:r>
          </a:p>
          <a:p>
            <a:pPr marL="457200" indent="-457200"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 What makes self-guided research beneficial?</a:t>
            </a:r>
          </a:p>
          <a:p>
            <a:pPr marL="457200" indent="-457200"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 Highlight one interesting feature you found in the QN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.</a:t>
            </a:r>
            <a:endParaRPr lang="en-US" sz="2000"/>
          </a:p>
          <a:p>
            <a:pPr marL="457200" indent="-457200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4833938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3516313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228600" y="1752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206500"/>
              </a:solidFill>
              <a:latin typeface="Helvetica" pitchFamily="-110" charset="0"/>
            </a:endParaRPr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838200" y="1676400"/>
            <a:ext cx="76962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Aft>
                <a:spcPts val="600"/>
              </a:spcAft>
              <a:buClr>
                <a:srgbClr val="FF0000"/>
              </a:buClr>
              <a:buSzPct val="120000"/>
              <a:buFont typeface="Times" pitchFamily="-110" charset="0"/>
              <a:buNone/>
            </a:pPr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Implementation Plan</a:t>
            </a: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  <a:p>
            <a:pPr lvl="1" algn="just">
              <a:spcAft>
                <a:spcPts val="600"/>
              </a:spcAft>
              <a:buClr>
                <a:srgbClr val="FF0000"/>
              </a:buClr>
              <a:buSzPct val="120000"/>
              <a:buFont typeface="Times" pitchFamily="-110" charset="0"/>
              <a:buChar char="•"/>
            </a:pPr>
            <a:r>
              <a:rPr lang="en-US" sz="1800" b="1">
                <a:solidFill>
                  <a:schemeClr val="accent2"/>
                </a:solidFill>
                <a:latin typeface="Helvetica" pitchFamily="-110" charset="0"/>
              </a:rPr>
              <a:t>Science Experiment Goals:</a:t>
            </a:r>
            <a:r>
              <a:rPr lang="en-US" sz="1800">
                <a:solidFill>
                  <a:schemeClr val="accent2"/>
                </a:solidFill>
                <a:latin typeface="Helvetica" pitchFamily="-110" charset="0"/>
              </a:rPr>
              <a:t> In one or two sentences, describe or list the goals of the science experiment to which this e-Lab is related.</a:t>
            </a:r>
          </a:p>
          <a:p>
            <a:pPr lvl="1" algn="just">
              <a:spcAft>
                <a:spcPts val="600"/>
              </a:spcAft>
              <a:buClr>
                <a:srgbClr val="FF0000"/>
              </a:buClr>
              <a:buSzPct val="120000"/>
              <a:buFont typeface="Times" pitchFamily="-110" charset="0"/>
              <a:buChar char="•"/>
            </a:pPr>
            <a:r>
              <a:rPr lang="en-US" sz="1800" b="1">
                <a:solidFill>
                  <a:schemeClr val="accent2"/>
                </a:solidFill>
                <a:latin typeface="Helvetica" pitchFamily="-110" charset="0"/>
              </a:rPr>
              <a:t>Grade(s)/Context:</a:t>
            </a:r>
            <a:r>
              <a:rPr lang="en-US" sz="1800">
                <a:solidFill>
                  <a:schemeClr val="accent2"/>
                </a:solidFill>
                <a:latin typeface="Helvetica" pitchFamily="-110" charset="0"/>
              </a:rPr>
              <a:t> (Such as Science Club) in which you will implement the e-Lab.</a:t>
            </a:r>
          </a:p>
          <a:p>
            <a:pPr lvl="1" algn="just">
              <a:spcAft>
                <a:spcPts val="600"/>
              </a:spcAft>
              <a:buClr>
                <a:srgbClr val="FF0000"/>
              </a:buClr>
              <a:buSzPct val="120000"/>
              <a:buFont typeface="Times" pitchFamily="-110" charset="0"/>
              <a:buChar char="•"/>
            </a:pPr>
            <a:r>
              <a:rPr lang="en-US" sz="1800" b="1">
                <a:solidFill>
                  <a:schemeClr val="accent2"/>
                </a:solidFill>
                <a:latin typeface="Helvetica" pitchFamily="-110" charset="0"/>
              </a:rPr>
              <a:t>Challenges:</a:t>
            </a:r>
            <a:r>
              <a:rPr lang="en-US" sz="1800">
                <a:solidFill>
                  <a:schemeClr val="accent2"/>
                </a:solidFill>
                <a:latin typeface="Helvetica" pitchFamily="-110" charset="0"/>
              </a:rPr>
              <a:t> To implementing the e-Lab.</a:t>
            </a:r>
          </a:p>
          <a:p>
            <a:pPr lvl="1" algn="just">
              <a:spcAft>
                <a:spcPts val="600"/>
              </a:spcAft>
              <a:buClr>
                <a:srgbClr val="FF0000"/>
              </a:buClr>
              <a:buSzPct val="120000"/>
              <a:buFont typeface="Times" pitchFamily="-110" charset="0"/>
              <a:buChar char="•"/>
            </a:pPr>
            <a:r>
              <a:rPr lang="en-US" sz="1800" b="1">
                <a:solidFill>
                  <a:schemeClr val="accent2"/>
                </a:solidFill>
                <a:latin typeface="Helvetica" pitchFamily="-110" charset="0"/>
              </a:rPr>
              <a:t>When/Where</a:t>
            </a:r>
            <a:r>
              <a:rPr lang="en-US" sz="1800">
                <a:solidFill>
                  <a:schemeClr val="accent2"/>
                </a:solidFill>
                <a:latin typeface="Helvetica" pitchFamily="-110" charset="0"/>
              </a:rPr>
              <a:t>: You implement the e-lab (e.g., after the AP exam in the spring for two weeks before the end of school).</a:t>
            </a:r>
          </a:p>
          <a:p>
            <a:pPr lvl="1" algn="just">
              <a:spcAft>
                <a:spcPts val="600"/>
              </a:spcAft>
              <a:buClr>
                <a:srgbClr val="FF0000"/>
              </a:buClr>
              <a:buSzPct val="120000"/>
              <a:buFont typeface="Times" pitchFamily="-110" charset="0"/>
              <a:buChar char="•"/>
            </a:pPr>
            <a:r>
              <a:rPr lang="en-US" sz="1800" b="1">
                <a:solidFill>
                  <a:schemeClr val="accent2"/>
                </a:solidFill>
                <a:latin typeface="Helvetica" pitchFamily="-110" charset="0"/>
              </a:rPr>
              <a:t>Learning Objectives:</a:t>
            </a:r>
            <a:r>
              <a:rPr lang="en-US" sz="1800">
                <a:solidFill>
                  <a:schemeClr val="accent2"/>
                </a:solidFill>
                <a:latin typeface="Helvetica" pitchFamily="-110" charset="0"/>
              </a:rPr>
              <a:t> (What will you expect students to know and be able to do as a result of conducting the e-Lab).</a:t>
            </a:r>
          </a:p>
          <a:p>
            <a:pPr lvl="1" algn="just">
              <a:spcAft>
                <a:spcPts val="600"/>
              </a:spcAft>
              <a:buClr>
                <a:srgbClr val="FF0000"/>
              </a:buClr>
              <a:buSzPct val="120000"/>
              <a:buFont typeface="Times" pitchFamily="-110" charset="0"/>
              <a:buChar char="•"/>
            </a:pPr>
            <a:r>
              <a:rPr lang="en-US" sz="1800" b="1">
                <a:solidFill>
                  <a:schemeClr val="accent2"/>
                </a:solidFill>
                <a:latin typeface="Helvetica" pitchFamily="-110" charset="0"/>
              </a:rPr>
              <a:t>Standards:</a:t>
            </a:r>
            <a:r>
              <a:rPr lang="en-US" sz="1800">
                <a:solidFill>
                  <a:schemeClr val="accent2"/>
                </a:solidFill>
                <a:latin typeface="Helvetica" pitchFamily="-110" charset="0"/>
              </a:rPr>
              <a:t> (Whichever ones you are being held responsible for) being addressed.</a:t>
            </a:r>
          </a:p>
          <a:p>
            <a:pPr lvl="1" algn="just">
              <a:spcAft>
                <a:spcPts val="600"/>
              </a:spcAft>
              <a:buClr>
                <a:srgbClr val="FF0000"/>
              </a:buClr>
              <a:buSzPct val="120000"/>
              <a:buFont typeface="Times" pitchFamily="-110" charset="0"/>
              <a:buChar char="•"/>
            </a:pPr>
            <a:r>
              <a:rPr lang="en-US" sz="1800" b="1">
                <a:solidFill>
                  <a:schemeClr val="accent2"/>
                </a:solidFill>
                <a:latin typeface="Helvetica" pitchFamily="-110" charset="0"/>
              </a:rPr>
              <a:t>Steps:</a:t>
            </a:r>
            <a:r>
              <a:rPr lang="en-US" sz="1800">
                <a:solidFill>
                  <a:schemeClr val="accent2"/>
                </a:solidFill>
                <a:latin typeface="Helvetica" pitchFamily="-110" charset="0"/>
              </a:rPr>
              <a:t> In the plan (e.g., 1. assess prior knowledge by?; 2. provide background information by?; 3.?4.?5. have students complete the poster).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4824413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3514725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1752600"/>
            <a:ext cx="89916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Helvetica" pitchFamily="-110" charset="0"/>
              </a:rPr>
              <a:t>CRMD</a:t>
            </a: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/</a:t>
            </a:r>
            <a:r>
              <a:rPr lang="en-US" b="1">
                <a:solidFill>
                  <a:srgbClr val="FF0000"/>
                </a:solidFill>
                <a:latin typeface="Helvetica" pitchFamily="-110" charset="0"/>
              </a:rPr>
              <a:t>e-Lab</a:t>
            </a: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 Workshop Deliverables</a:t>
            </a:r>
          </a:p>
          <a:p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	Every project constrained: time and $$$</a:t>
            </a:r>
          </a:p>
          <a:p>
            <a:pPr>
              <a:buClr>
                <a:srgbClr val="FF0000"/>
              </a:buClr>
              <a:buFont typeface="Times" pitchFamily="-110" charset="0"/>
              <a:buNone/>
            </a:pPr>
            <a:endParaRPr lang="en-US" u="sng">
              <a:solidFill>
                <a:srgbClr val="0000F3"/>
              </a:solidFill>
            </a:endParaRPr>
          </a:p>
          <a:p>
            <a:pPr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 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 Investigation</a:t>
            </a:r>
          </a:p>
          <a:p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		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 Team Task: POSTER</a:t>
            </a:r>
          </a:p>
          <a:p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		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 Teacher Task: Implementation Plan </a:t>
            </a:r>
          </a:p>
          <a:p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			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 Community Forum: Workshop Deliveriables</a:t>
            </a:r>
            <a:endParaRPr lang="en-US" sz="2000" u="sng">
              <a:solidFill>
                <a:srgbClr val="0000F3"/>
              </a:solidFill>
            </a:endParaRPr>
          </a:p>
          <a:p>
            <a:pPr>
              <a:buClr>
                <a:srgbClr val="FF0000"/>
              </a:buClr>
              <a:buFont typeface="Times" pitchFamily="-110" charset="0"/>
              <a:buChar char="•"/>
            </a:pPr>
            <a:endParaRPr lang="en-US" sz="2000" u="sng">
              <a:solidFill>
                <a:srgbClr val="0000F3"/>
              </a:solidFill>
            </a:endParaRPr>
          </a:p>
          <a:p>
            <a:pPr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  Workshop Evaluation --&gt; Participants:</a:t>
            </a:r>
            <a:r>
              <a:rPr lang="en-US" sz="2000">
                <a:solidFill>
                  <a:srgbClr val="206500"/>
                </a:solidFill>
                <a:latin typeface="Helvetica" pitchFamily="-110" charset="0"/>
              </a:rPr>
              <a:t> </a:t>
            </a:r>
          </a:p>
          <a:p>
            <a:pPr>
              <a:buClr>
                <a:srgbClr val="FF0000"/>
              </a:buClr>
              <a:buFont typeface="Times" pitchFamily="-110" charset="0"/>
              <a:buNone/>
            </a:pPr>
            <a:r>
              <a:rPr lang="en-US" sz="1800" u="sng">
                <a:solidFill>
                  <a:srgbClr val="0000F3"/>
                </a:solidFill>
                <a:latin typeface="Helvetica" pitchFamily="-110" charset="0"/>
                <a:hlinkClick r:id="rId3"/>
              </a:rPr>
              <a:t>http://www13.i2u2.org/cosmic/library/upload/4/45/QNetSurveyforFellows_061207.doc</a:t>
            </a:r>
            <a:endParaRPr lang="en-US" sz="2000" u="sng">
              <a:solidFill>
                <a:srgbClr val="0000F3"/>
              </a:solidFill>
            </a:endParaRPr>
          </a:p>
          <a:p>
            <a:pPr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  Workshop Report --&gt; Fellow:</a:t>
            </a:r>
            <a:r>
              <a:rPr lang="en-US" sz="2000">
                <a:solidFill>
                  <a:srgbClr val="206500"/>
                </a:solidFill>
                <a:latin typeface="Helvetica" pitchFamily="-110" charset="0"/>
              </a:rPr>
              <a:t> </a:t>
            </a:r>
          </a:p>
          <a:p>
            <a:pPr>
              <a:buClr>
                <a:srgbClr val="FF0000"/>
              </a:buClr>
              <a:buFont typeface="Times" pitchFamily="-110" charset="0"/>
              <a:buNone/>
            </a:pPr>
            <a:r>
              <a:rPr lang="en-US" sz="1800" u="sng">
                <a:solidFill>
                  <a:srgbClr val="0000F3"/>
                </a:solidFill>
                <a:latin typeface="Helvetica" pitchFamily="-110" charset="0"/>
                <a:hlinkClick r:id="rId4"/>
              </a:rPr>
              <a:t>http://www13.i2u2.org/cosmic/library/upload/f/f0/Fellows-wkshop-form.doc</a:t>
            </a:r>
            <a:endParaRPr lang="en-US" sz="2000" u="sng">
              <a:solidFill>
                <a:srgbClr val="0000F3"/>
              </a:solidFill>
            </a:endParaRPr>
          </a:p>
          <a:p>
            <a:pPr>
              <a:buClr>
                <a:srgbClr val="FF0000"/>
              </a:buClr>
              <a:buFont typeface="Times" pitchFamily="-110" charset="0"/>
              <a:buNone/>
            </a:pPr>
            <a:endParaRPr lang="en-US" sz="2000">
              <a:solidFill>
                <a:srgbClr val="206500"/>
              </a:solidFill>
              <a:latin typeface="Helvetica" pitchFamily="-110" charset="0"/>
            </a:endParaRPr>
          </a:p>
          <a:p>
            <a:pPr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  CRMD</a:t>
            </a: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s --&gt; Center placement list and plan</a:t>
            </a:r>
          </a:p>
          <a:p>
            <a:pPr>
              <a:buClr>
                <a:srgbClr val="FF0000"/>
              </a:buClr>
              <a:buFont typeface="Times" pitchFamily="-110" charset="0"/>
              <a:buChar char="•"/>
            </a:pPr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  <a:p>
            <a:pPr>
              <a:buClr>
                <a:srgbClr val="FF0000"/>
              </a:buClr>
              <a:buFont typeface="Times" pitchFamily="-110" charset="0"/>
              <a:buChar char="•"/>
            </a:pPr>
            <a:endParaRPr lang="en-US">
              <a:solidFill>
                <a:srgbClr val="206500"/>
              </a:solidFill>
              <a:latin typeface="Helvetic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810000" y="37338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253038" y="838200"/>
            <a:ext cx="2963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Cosmic Rays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1106488" y="1752600"/>
            <a:ext cx="7026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  <a:p>
            <a:pPr algn="ctr"/>
            <a:r>
              <a:rPr lang="en-US" sz="4800" b="1">
                <a:solidFill>
                  <a:schemeClr val="accent2"/>
                </a:solidFill>
                <a:latin typeface="Helvetica" pitchFamily="-110" charset="0"/>
              </a:rPr>
              <a:t>Debrief:</a:t>
            </a:r>
          </a:p>
          <a:p>
            <a:pPr algn="ctr"/>
            <a:r>
              <a:rPr lang="en-US" sz="4800" b="1">
                <a:solidFill>
                  <a:schemeClr val="accent2"/>
                </a:solidFill>
                <a:latin typeface="Helvetica" pitchFamily="-110" charset="0"/>
              </a:rPr>
              <a:t>Summarize in LogBook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4821238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3479800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228600" y="1752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206500"/>
              </a:solidFill>
              <a:latin typeface="Helvetica" pitchFamily="-110" charset="0"/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838200" y="1905000"/>
            <a:ext cx="76962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Workshop Review </a:t>
            </a:r>
            <a:r>
              <a:rPr lang="en-US" sz="2800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 How’d we do?</a:t>
            </a:r>
          </a:p>
          <a:p>
            <a:endParaRPr lang="en-US"/>
          </a:p>
          <a:p>
            <a:pPr marL="228600" lvl="1">
              <a:buClr>
                <a:srgbClr val="FF0000"/>
              </a:buClr>
              <a:buFont typeface="Times" pitchFamily="-110" charset="0"/>
              <a:buChar char="•"/>
            </a:pP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  Assemble CRMD: plateau, geometry, data-take.</a:t>
            </a:r>
          </a:p>
          <a:p>
            <a:pPr marL="228600" lvl="1"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  Record progress: LogBook.</a:t>
            </a:r>
          </a:p>
          <a:p>
            <a:pPr marL="228600" lvl="1"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  Design investigation: search data, use analysis.</a:t>
            </a:r>
          </a:p>
          <a:p>
            <a:pPr marL="228600" lvl="1"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  Write poster, present results.</a:t>
            </a:r>
          </a:p>
          <a:p>
            <a:pPr marL="228600" lvl="1"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  Share “Implementation Plan” for the e-Lab.</a:t>
            </a:r>
            <a:endParaRPr lang="en-US" sz="2000" b="1">
              <a:solidFill>
                <a:schemeClr val="accent2"/>
              </a:solidFill>
              <a:latin typeface="Helvetic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854575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556000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796925" y="1798638"/>
            <a:ext cx="60039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Cosmic Ray </a:t>
            </a:r>
            <a:r>
              <a:rPr lang="en-US" sz="2800" b="1">
                <a:solidFill>
                  <a:srgbClr val="FF0000"/>
                </a:solidFill>
                <a:latin typeface="Helvetica" pitchFamily="-110" charset="0"/>
              </a:rPr>
              <a:t>e-Lab --&gt;</a:t>
            </a:r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 Assessment</a:t>
            </a:r>
          </a:p>
          <a:p>
            <a:endParaRPr lang="en-US" sz="3200" b="1">
              <a:solidFill>
                <a:schemeClr val="accent2"/>
              </a:solidFill>
              <a:latin typeface="Helvetica" pitchFamily="-110" charset="0"/>
            </a:endParaRPr>
          </a:p>
          <a:p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The e-Lab provides:</a:t>
            </a:r>
            <a:endParaRPr lang="en-US" sz="3200" b="1">
              <a:solidFill>
                <a:schemeClr val="accent2"/>
              </a:solidFill>
              <a:latin typeface="Helvetica" pitchFamily="-110" charset="0"/>
            </a:endParaRPr>
          </a:p>
          <a:p>
            <a:pPr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  Rubrics.</a:t>
            </a:r>
          </a:p>
          <a:p>
            <a:pPr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  e-Logbooks.</a:t>
            </a:r>
          </a:p>
          <a:p>
            <a:pPr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  Milestone seminars.</a:t>
            </a:r>
            <a:endParaRPr lang="en-US" sz="3200" b="1">
              <a:solidFill>
                <a:schemeClr val="accent2"/>
              </a:solidFill>
              <a:latin typeface="Helvetic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857750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548063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8312" name="Picture 14" descr="community"/>
          <p:cNvPicPr>
            <a:picLocks noChangeAspect="1" noChangeArrowheads="1"/>
          </p:cNvPicPr>
          <p:nvPr/>
        </p:nvPicPr>
        <p:blipFill>
          <a:blip r:embed="rId3"/>
          <a:srcRect b="22717"/>
          <a:stretch>
            <a:fillRect/>
          </a:stretch>
        </p:blipFill>
        <p:spPr bwMode="auto">
          <a:xfrm>
            <a:off x="914400" y="1752600"/>
            <a:ext cx="73152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843463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556000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838200" y="1628775"/>
            <a:ext cx="7392988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Go to: REGISTRATION</a:t>
            </a:r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  <a:p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  <a:p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1st: Change password.</a:t>
            </a:r>
          </a:p>
          <a:p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	</a:t>
            </a:r>
            <a:r>
              <a:rPr lang="en-US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 </a:t>
            </a:r>
            <a:r>
              <a:rPr lang="en-US" b="1" u="sng">
                <a:solidFill>
                  <a:schemeClr val="accent2"/>
                </a:solidFill>
                <a:latin typeface="Helvetica" pitchFamily="-110" charset="0"/>
              </a:rPr>
              <a:t>Update your previously created groups</a:t>
            </a: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.</a:t>
            </a:r>
          </a:p>
          <a:p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	</a:t>
            </a:r>
            <a:r>
              <a:rPr lang="en-US" b="1">
                <a:solidFill>
                  <a:srgbClr val="FF0000"/>
                </a:solidFill>
                <a:latin typeface="Helvetica" pitchFamily="-110" charset="0"/>
              </a:rPr>
              <a:t>!!</a:t>
            </a: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  min 6 characters : max 10 characters  </a:t>
            </a:r>
            <a:r>
              <a:rPr lang="en-US" b="1">
                <a:solidFill>
                  <a:srgbClr val="FF0000"/>
                </a:solidFill>
                <a:latin typeface="Helvetica" pitchFamily="-110" charset="0"/>
              </a:rPr>
              <a:t>!!</a:t>
            </a:r>
          </a:p>
          <a:p>
            <a:r>
              <a:rPr lang="en-US" b="1">
                <a:solidFill>
                  <a:srgbClr val="FF0000"/>
                </a:solidFill>
                <a:latin typeface="Helvetica" pitchFamily="-110" charset="0"/>
              </a:rPr>
              <a:t>	!!  </a:t>
            </a: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alpha/numeric  </a:t>
            </a:r>
            <a:r>
              <a:rPr lang="en-US" b="1">
                <a:solidFill>
                  <a:srgbClr val="FF0000"/>
                </a:solidFill>
                <a:latin typeface="Helvetica" pitchFamily="-110" charset="0"/>
              </a:rPr>
              <a:t>!!</a:t>
            </a:r>
          </a:p>
          <a:p>
            <a:r>
              <a:rPr lang="en-US" b="1">
                <a:solidFill>
                  <a:srgbClr val="FF0000"/>
                </a:solidFill>
                <a:latin typeface="Helvetica" pitchFamily="-110" charset="0"/>
              </a:rPr>
              <a:t>	!!</a:t>
            </a: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  no spaces  </a:t>
            </a:r>
            <a:r>
              <a:rPr lang="en-US" b="1">
                <a:solidFill>
                  <a:srgbClr val="FF0000"/>
                </a:solidFill>
                <a:latin typeface="Helvetica" pitchFamily="-110" charset="0"/>
              </a:rPr>
              <a:t>!!</a:t>
            </a:r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  <a:p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2nd: Create student group.</a:t>
            </a:r>
          </a:p>
          <a:p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	</a:t>
            </a:r>
            <a:r>
              <a:rPr lang="en-US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 </a:t>
            </a:r>
            <a:r>
              <a:rPr lang="en-US" b="1" u="sng">
                <a:solidFill>
                  <a:schemeClr val="accent2"/>
                </a:solidFill>
                <a:latin typeface="Helvetica" pitchFamily="-110" charset="0"/>
              </a:rPr>
              <a:t>Register student research groups</a:t>
            </a: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.</a:t>
            </a:r>
            <a:endParaRPr lang="en-US" b="1" u="sng">
              <a:solidFill>
                <a:schemeClr val="accent2"/>
              </a:solidFill>
              <a:latin typeface="Helvetica" pitchFamily="-110" charset="0"/>
            </a:endParaRPr>
          </a:p>
          <a:p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		Select “pencil”: yes pre/post test</a:t>
            </a:r>
          </a:p>
          <a:p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3rd: Add DAQ #.</a:t>
            </a:r>
          </a:p>
          <a:p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	</a:t>
            </a:r>
            <a:r>
              <a:rPr lang="en-US" b="1">
                <a:solidFill>
                  <a:srgbClr val="FF0000"/>
                </a:solidFill>
                <a:latin typeface="Helvetica" pitchFamily="-110" charset="0"/>
              </a:rPr>
              <a:t>--&gt;</a:t>
            </a: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 </a:t>
            </a:r>
            <a:r>
              <a:rPr lang="en-US" b="1" u="sng">
                <a:solidFill>
                  <a:schemeClr val="accent2"/>
                </a:solidFill>
                <a:latin typeface="Helvetica" pitchFamily="-110" charset="0"/>
              </a:rPr>
              <a:t>Update detector IDs for your group</a:t>
            </a: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10000" y="37338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253038" y="838200"/>
            <a:ext cx="2963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Cosmic Rays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106488" y="1752600"/>
            <a:ext cx="7026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  <a:p>
            <a:pPr algn="ctr"/>
            <a:r>
              <a:rPr lang="en-US" sz="4800" b="1">
                <a:solidFill>
                  <a:schemeClr val="accent2"/>
                </a:solidFill>
                <a:latin typeface="Helvetica" pitchFamily="-110" charset="0"/>
              </a:rPr>
              <a:t>Debrief:</a:t>
            </a:r>
          </a:p>
          <a:p>
            <a:pPr algn="ctr"/>
            <a:r>
              <a:rPr lang="en-US" sz="4800" b="1">
                <a:solidFill>
                  <a:schemeClr val="accent2"/>
                </a:solidFill>
                <a:latin typeface="Helvetica" pitchFamily="-110" charset="0"/>
              </a:rPr>
              <a:t>Summarize in LogBook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4453" name="Text Box 4"/>
          <p:cNvSpPr txBox="1">
            <a:spLocks noChangeArrowheads="1"/>
          </p:cNvSpPr>
          <p:nvPr/>
        </p:nvSpPr>
        <p:spPr bwMode="auto">
          <a:xfrm>
            <a:off x="4841875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4455" name="Rectangle 6"/>
          <p:cNvSpPr>
            <a:spLocks noChangeArrowheads="1"/>
          </p:cNvSpPr>
          <p:nvPr/>
        </p:nvSpPr>
        <p:spPr bwMode="auto">
          <a:xfrm>
            <a:off x="3535363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4456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838200" y="1828800"/>
          <a:ext cx="5487988" cy="388938"/>
        </p:xfrm>
        <a:graphic>
          <a:graphicData uri="http://schemas.openxmlformats.org/presentationml/2006/ole">
            <p:oleObj spid="_x0000_s104450" name="Document" r:id="rId4" imgW="5486400" imgH="390144" progId="Word.Document.8">
              <p:embed/>
            </p:oleObj>
          </a:graphicData>
        </a:graphic>
      </p:graphicFrame>
      <p:pic>
        <p:nvPicPr>
          <p:cNvPr id="104457" name="Picture 11" descr="project"/>
          <p:cNvPicPr>
            <a:picLocks noChangeAspect="1" noChangeArrowheads="1"/>
          </p:cNvPicPr>
          <p:nvPr/>
        </p:nvPicPr>
        <p:blipFill>
          <a:blip r:embed="rId5"/>
          <a:srcRect r="1031" b="25319"/>
          <a:stretch>
            <a:fillRect/>
          </a:stretch>
        </p:blipFill>
        <p:spPr bwMode="auto">
          <a:xfrm>
            <a:off x="914400" y="2362200"/>
            <a:ext cx="73152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4841875" y="838200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with the Cosmic Ray </a:t>
            </a:r>
            <a:r>
              <a:rPr lang="en-US" sz="2000" b="1">
                <a:solidFill>
                  <a:srgbClr val="FF0000"/>
                </a:solidFill>
                <a:latin typeface="Helvetica" pitchFamily="-110" charset="0"/>
              </a:rPr>
              <a:t>e-Lab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3524250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4594225" y="2600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6504" name="Picture 13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7086600" cy="515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6505" name="Picture 14" descr="homebutton"/>
          <p:cNvPicPr>
            <a:picLocks noChangeAspect="1" noChangeArrowheads="1"/>
          </p:cNvPicPr>
          <p:nvPr/>
        </p:nvPicPr>
        <p:blipFill>
          <a:blip r:embed="rId4"/>
          <a:srcRect t="13954" r="4124" b="16280"/>
          <a:stretch>
            <a:fillRect/>
          </a:stretch>
        </p:blipFill>
        <p:spPr bwMode="auto">
          <a:xfrm>
            <a:off x="152400" y="21336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rkNet">
  <a:themeElements>
    <a:clrScheme name="QuarkN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arkNe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QuarkN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kN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kN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kN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kN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kN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kN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kN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kN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kN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kN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kN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OwenMeany:Applications:Microsoft Office 2004:Templates:My Templates:QuarkNet.pot</Template>
  <TotalTime>39242</TotalTime>
  <Words>1061</Words>
  <Application>Microsoft Office PowerPoint</Application>
  <PresentationFormat>On-screen Show (4:3)</PresentationFormat>
  <Paragraphs>258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Times</vt:lpstr>
      <vt:lpstr>ＭＳ Ｐゴシック</vt:lpstr>
      <vt:lpstr>Arial</vt:lpstr>
      <vt:lpstr>Helvetica</vt:lpstr>
      <vt:lpstr>Times New Roman</vt:lpstr>
      <vt:lpstr>Symbol</vt:lpstr>
      <vt:lpstr>Chalkboard</vt:lpstr>
      <vt:lpstr>Lucida Grande</vt:lpstr>
      <vt:lpstr>Wingdings</vt:lpstr>
      <vt:lpstr>Courier</vt:lpstr>
      <vt:lpstr>Times-Bold</vt:lpstr>
      <vt:lpstr>Tahoma</vt:lpstr>
      <vt:lpstr>QuarkNet</vt:lpstr>
      <vt:lpstr>Microsoft Word Document</vt:lpstr>
      <vt:lpstr>Cosmic Ray e-Lab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Jordan</dc:creator>
  <cp:lastModifiedBy>Richard Lasky</cp:lastModifiedBy>
  <cp:revision>332</cp:revision>
  <cp:lastPrinted>2004-03-17T13:52:43Z</cp:lastPrinted>
  <dcterms:created xsi:type="dcterms:W3CDTF">2010-06-21T14:58:59Z</dcterms:created>
  <dcterms:modified xsi:type="dcterms:W3CDTF">2010-07-01T19:30:12Z</dcterms:modified>
</cp:coreProperties>
</file>