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73" r:id="rId14"/>
    <p:sldId id="274" r:id="rId15"/>
    <p:sldId id="268" r:id="rId16"/>
    <p:sldId id="269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AAA0F-D9AE-4619-9EE4-90AC15F87BFF}" type="datetimeFigureOut">
              <a:rPr lang="en-US" smtClean="0"/>
              <a:pPr/>
              <a:t>7/4/2010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BC743-15E3-43B5-B178-34EC0E7BD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C743-15E3-43B5-B178-34EC0E7BD5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C743-15E3-43B5-B178-34EC0E7BD51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C743-15E3-43B5-B178-34EC0E7BD51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C743-15E3-43B5-B178-34EC0E7BD51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903B1-6573-40ED-8663-7E83ACEE34C6}" type="slidenum">
              <a:rPr lang="en-US"/>
              <a:pPr/>
              <a:t>13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010B1-C869-458B-B700-AB5A7E9E52E3}" type="slidenum">
              <a:rPr lang="en-US"/>
              <a:pPr/>
              <a:t>14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C743-15E3-43B5-B178-34EC0E7BD51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C743-15E3-43B5-B178-34EC0E7BD51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24EAE-406A-4A3A-ABBC-3F7D23E7A4F8}" type="slidenum">
              <a:rPr lang="en-US"/>
              <a:pPr/>
              <a:t>17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4CE59-71AC-43E8-86E4-A43F69CEA0A5}" type="slidenum">
              <a:rPr lang="en-US"/>
              <a:pPr/>
              <a:t>18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6E921-8DBD-4728-A367-1E7EDA62895D}" type="slidenum">
              <a:rPr lang="en-US"/>
              <a:pPr/>
              <a:t>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3595F-838D-4DF7-8F11-C4A0798D452E}" type="slidenum">
              <a:rPr lang="en-US"/>
              <a:pPr/>
              <a:t>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C743-15E3-43B5-B178-34EC0E7BD51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C743-15E3-43B5-B178-34EC0E7BD51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C743-15E3-43B5-B178-34EC0E7BD51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C743-15E3-43B5-B178-34EC0E7BD51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C743-15E3-43B5-B178-34EC0E7BD51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C743-15E3-43B5-B178-34EC0E7BD51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AB5C-FFFA-4CE7-9110-E6F76F0EF501}" type="datetimeFigureOut">
              <a:rPr lang="en-US" smtClean="0"/>
              <a:pPr/>
              <a:t>7/4/2010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926C-5F8E-4BD5-A070-1CB9F1DBB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AB5C-FFFA-4CE7-9110-E6F76F0EF501}" type="datetimeFigureOut">
              <a:rPr lang="en-US" smtClean="0"/>
              <a:pPr/>
              <a:t>7/4/2010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926C-5F8E-4BD5-A070-1CB9F1DBB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AB5C-FFFA-4CE7-9110-E6F76F0EF501}" type="datetimeFigureOut">
              <a:rPr lang="en-US" smtClean="0"/>
              <a:pPr/>
              <a:t>7/4/2010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926C-5F8E-4BD5-A070-1CB9F1DBB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AB5C-FFFA-4CE7-9110-E6F76F0EF501}" type="datetimeFigureOut">
              <a:rPr lang="en-US" smtClean="0"/>
              <a:pPr/>
              <a:t>7/4/2010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926C-5F8E-4BD5-A070-1CB9F1DBB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AB5C-FFFA-4CE7-9110-E6F76F0EF501}" type="datetimeFigureOut">
              <a:rPr lang="en-US" smtClean="0"/>
              <a:pPr/>
              <a:t>7/4/2010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926C-5F8E-4BD5-A070-1CB9F1DBB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AB5C-FFFA-4CE7-9110-E6F76F0EF501}" type="datetimeFigureOut">
              <a:rPr lang="en-US" smtClean="0"/>
              <a:pPr/>
              <a:t>7/4/2010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926C-5F8E-4BD5-A070-1CB9F1DBB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AB5C-FFFA-4CE7-9110-E6F76F0EF501}" type="datetimeFigureOut">
              <a:rPr lang="en-US" smtClean="0"/>
              <a:pPr/>
              <a:t>7/4/2010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926C-5F8E-4BD5-A070-1CB9F1DBB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AB5C-FFFA-4CE7-9110-E6F76F0EF501}" type="datetimeFigureOut">
              <a:rPr lang="en-US" smtClean="0"/>
              <a:pPr/>
              <a:t>7/4/2010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926C-5F8E-4BD5-A070-1CB9F1DBB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AB5C-FFFA-4CE7-9110-E6F76F0EF501}" type="datetimeFigureOut">
              <a:rPr lang="en-US" smtClean="0"/>
              <a:pPr/>
              <a:t>7/4/2010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926C-5F8E-4BD5-A070-1CB9F1DBB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AB5C-FFFA-4CE7-9110-E6F76F0EF501}" type="datetimeFigureOut">
              <a:rPr lang="en-US" smtClean="0"/>
              <a:pPr/>
              <a:t>7/4/2010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926C-5F8E-4BD5-A070-1CB9F1DBB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AB5C-FFFA-4CE7-9110-E6F76F0EF501}" type="datetimeFigureOut">
              <a:rPr lang="en-US" smtClean="0"/>
              <a:pPr/>
              <a:t>7/4/2010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926C-5F8E-4BD5-A070-1CB9F1DBB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FAB5C-FFFA-4CE7-9110-E6F76F0EF501}" type="datetimeFigureOut">
              <a:rPr lang="en-US" smtClean="0"/>
              <a:pPr/>
              <a:t>7/4/2010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926C-5F8E-4BD5-A070-1CB9F1DBB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7300" b="1" dirty="0">
                <a:solidFill>
                  <a:srgbClr val="FF0000"/>
                </a:solidFill>
              </a:rPr>
              <a:t>Cosmic Rays</a:t>
            </a:r>
            <a:endParaRPr lang="en-US" sz="73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Basic particle discovery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Energy Spectrum of Cosmic Rays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Cosmic </a:t>
            </a:r>
            <a:r>
              <a:rPr lang="en-US" dirty="0"/>
              <a:t>rays can have energies above </a:t>
            </a:r>
            <a:r>
              <a:rPr lang="en-US" dirty="0" smtClean="0"/>
              <a:t>10²⁰eV.  </a:t>
            </a:r>
            <a:r>
              <a:rPr lang="en-US" dirty="0" smtClean="0"/>
              <a:t>Far </a:t>
            </a:r>
            <a:r>
              <a:rPr lang="en-US" dirty="0"/>
              <a:t>higher than energies of beams available in modern </a:t>
            </a:r>
            <a:r>
              <a:rPr lang="en-US" dirty="0" smtClean="0"/>
              <a:t>accelerators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eV</a:t>
            </a:r>
            <a:r>
              <a:rPr lang="en-US" dirty="0" smtClean="0"/>
              <a:t> (electron Volt) is a measure of energy 	commonly used for particles)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Cosmic Ray </a:t>
            </a:r>
            <a:r>
              <a:rPr lang="en-US" b="1" dirty="0" smtClean="0">
                <a:solidFill>
                  <a:srgbClr val="FF0000"/>
                </a:solidFill>
              </a:rPr>
              <a:t>Energy comparison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5527" y="1600200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/>
              <a:t>LHC</a:t>
            </a:r>
            <a:r>
              <a:rPr lang="en-US" sz="3200" dirty="0"/>
              <a:t> at CERN </a:t>
            </a:r>
            <a:r>
              <a:rPr lang="en-US" sz="3200" b="1" dirty="0" err="1"/>
              <a:t>pp</a:t>
            </a:r>
            <a:r>
              <a:rPr lang="en-US" sz="3200" i="1" dirty="0"/>
              <a:t> collider with </a:t>
            </a:r>
            <a:r>
              <a:rPr lang="en-US" sz="3200" b="1" dirty="0"/>
              <a:t>CM</a:t>
            </a:r>
            <a:r>
              <a:rPr lang="en-US" sz="3200" i="1" dirty="0"/>
              <a:t> energy of 14 </a:t>
            </a:r>
            <a:r>
              <a:rPr lang="en-US" sz="3200" i="1" dirty="0" err="1"/>
              <a:t>TeV</a:t>
            </a:r>
            <a:endParaRPr lang="en-US" sz="3200" i="1" dirty="0"/>
          </a:p>
          <a:p>
            <a:r>
              <a:rPr lang="en-US" sz="3200" dirty="0"/>
              <a:t>	LHC (Large Hadron Collider)   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err="1" smtClean="0"/>
              <a:t>pp</a:t>
            </a:r>
            <a:r>
              <a:rPr lang="en-US" sz="3200" dirty="0" smtClean="0"/>
              <a:t> (proton – proton)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CM (Center </a:t>
            </a:r>
            <a:r>
              <a:rPr lang="en-US" sz="3200" dirty="0"/>
              <a:t>of </a:t>
            </a:r>
            <a:r>
              <a:rPr lang="en-US" sz="3200" dirty="0" smtClean="0"/>
              <a:t>Mass</a:t>
            </a:r>
            <a:r>
              <a:rPr lang="en-US" sz="3200" dirty="0"/>
              <a:t>)	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T=Terra=10¹²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Cosmic rays are equivalent </a:t>
            </a:r>
            <a:r>
              <a:rPr lang="en-US" sz="3200" dirty="0"/>
              <a:t>to </a:t>
            </a:r>
            <a:r>
              <a:rPr lang="en-US" sz="3200" i="1" dirty="0" err="1"/>
              <a:t>pp</a:t>
            </a:r>
            <a:r>
              <a:rPr lang="en-US" sz="3200" i="1" dirty="0"/>
              <a:t> collider with CM energy of 433 </a:t>
            </a:r>
            <a:r>
              <a:rPr lang="en-US" sz="3200" i="1" dirty="0" err="1" smtClean="0"/>
              <a:t>TeV</a:t>
            </a:r>
            <a:r>
              <a:rPr lang="en-US" sz="3200" i="1" dirty="0" smtClean="0"/>
              <a:t>  ( </a:t>
            </a:r>
            <a:r>
              <a:rPr lang="en-US" sz="3200" i="1" dirty="0" err="1" smtClean="0"/>
              <a:t>approx</a:t>
            </a:r>
            <a:r>
              <a:rPr lang="en-US" sz="3200" i="1" dirty="0" smtClean="0"/>
              <a:t> 30 times greater)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QuarknetCosmic</a:t>
            </a:r>
            <a:r>
              <a:rPr lang="en-US" b="1" dirty="0">
                <a:solidFill>
                  <a:srgbClr val="FF0000"/>
                </a:solidFill>
              </a:rPr>
              <a:t> Ray Detector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600199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800" dirty="0"/>
              <a:t>Our </a:t>
            </a:r>
            <a:r>
              <a:rPr lang="en-US" sz="2800" dirty="0" err="1" smtClean="0"/>
              <a:t>Quarknet</a:t>
            </a:r>
            <a:r>
              <a:rPr lang="en-US" sz="2800" dirty="0" smtClean="0"/>
              <a:t> cosmic </a:t>
            </a:r>
            <a:r>
              <a:rPr lang="en-US" sz="2800" dirty="0"/>
              <a:t>ray detector is a simple “</a:t>
            </a:r>
            <a:r>
              <a:rPr lang="en-US" sz="2800" dirty="0" err="1"/>
              <a:t>benchtop</a:t>
            </a:r>
            <a:r>
              <a:rPr lang="en-US" sz="2800" dirty="0"/>
              <a:t>” detector consisting of scintillation detectors read out using photomultiplier tubes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677103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506788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867400" y="1752600"/>
            <a:ext cx="29972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en-US" sz="2800" b="1">
                <a:solidFill>
                  <a:srgbClr val="FF0000"/>
                </a:solidFill>
                <a:latin typeface="Helvetica" pitchFamily="-110" charset="0"/>
              </a:rPr>
              <a:t>CRMD</a:t>
            </a:r>
            <a:r>
              <a:rPr lang="en-US" sz="1300">
                <a:solidFill>
                  <a:srgbClr val="000000"/>
                </a:solidFill>
                <a:latin typeface="Helvetica" pitchFamily="-110" charset="0"/>
              </a:rPr>
              <a:t> </a:t>
            </a:r>
          </a:p>
          <a:p>
            <a:pPr marL="228600" indent="-228600"/>
            <a:endParaRPr lang="en-US" sz="1300">
              <a:solidFill>
                <a:srgbClr val="000000"/>
              </a:solidFill>
              <a:latin typeface="Helvetica" pitchFamily="-110" charset="0"/>
            </a:endParaRPr>
          </a:p>
          <a:p>
            <a:pPr marL="228600" indent="-228600"/>
            <a:r>
              <a:rPr lang="en-US" sz="1300" b="1">
                <a:solidFill>
                  <a:schemeClr val="accent2"/>
                </a:solidFill>
                <a:latin typeface="Helvetica" pitchFamily="-110" charset="0"/>
              </a:rPr>
              <a:t>Typical QuarkNet Detector Setup</a:t>
            </a:r>
          </a:p>
          <a:p>
            <a:pPr marL="228600" indent="-228600">
              <a:buFont typeface="Times" pitchFamily="-110" charset="0"/>
              <a:buAutoNum type="arabicPeriod"/>
            </a:pPr>
            <a:r>
              <a:rPr lang="en-US" sz="1300" b="1">
                <a:solidFill>
                  <a:schemeClr val="accent2"/>
                </a:solidFill>
                <a:latin typeface="Helvetica" pitchFamily="-110" charset="0"/>
              </a:rPr>
              <a:t>Counters-scintillators, </a:t>
            </a:r>
          </a:p>
          <a:p>
            <a:pPr marL="228600" indent="-228600">
              <a:buFont typeface="Times" pitchFamily="-110" charset="0"/>
              <a:buNone/>
            </a:pPr>
            <a:r>
              <a:rPr lang="en-US" sz="1300" b="1">
                <a:solidFill>
                  <a:schemeClr val="accent2"/>
                </a:solidFill>
                <a:latin typeface="Helvetica" pitchFamily="-110" charset="0"/>
              </a:rPr>
              <a:t>	photomultiplier tubes </a:t>
            </a:r>
          </a:p>
          <a:p>
            <a:pPr marL="228600" indent="-228600">
              <a:buFont typeface="Times" pitchFamily="-110" charset="0"/>
              <a:buNone/>
            </a:pPr>
            <a:r>
              <a:rPr lang="en-US" sz="1300" b="1">
                <a:solidFill>
                  <a:schemeClr val="accent2"/>
                </a:solidFill>
                <a:latin typeface="Helvetica" pitchFamily="-110" charset="0"/>
              </a:rPr>
              <a:t>	(two shown)</a:t>
            </a:r>
          </a:p>
          <a:p>
            <a:pPr marL="228600" indent="-228600"/>
            <a:r>
              <a:rPr lang="en-US" sz="1300" b="1">
                <a:solidFill>
                  <a:schemeClr val="accent2"/>
                </a:solidFill>
                <a:latin typeface="Helvetica" pitchFamily="-110" charset="0"/>
              </a:rPr>
              <a:t>2. QuarkNet DAQ board</a:t>
            </a:r>
          </a:p>
          <a:p>
            <a:pPr marL="228600" indent="-228600"/>
            <a:r>
              <a:rPr lang="en-US" sz="1300" b="1">
                <a:solidFill>
                  <a:schemeClr val="accent2"/>
                </a:solidFill>
                <a:latin typeface="Helvetica" pitchFamily="-110" charset="0"/>
              </a:rPr>
              <a:t>3. 5 VDC adapter</a:t>
            </a:r>
          </a:p>
          <a:p>
            <a:pPr marL="228600" indent="-228600"/>
            <a:r>
              <a:rPr lang="en-US" sz="1300" b="1">
                <a:solidFill>
                  <a:schemeClr val="accent2"/>
                </a:solidFill>
                <a:latin typeface="Helvetica" pitchFamily="-110" charset="0"/>
              </a:rPr>
              <a:t>4. GPS receiver 	</a:t>
            </a:r>
          </a:p>
          <a:p>
            <a:pPr marL="228600" indent="-228600"/>
            <a:r>
              <a:rPr lang="en-US" sz="1300" b="1">
                <a:solidFill>
                  <a:schemeClr val="accent2"/>
                </a:solidFill>
                <a:latin typeface="Helvetica" pitchFamily="-110" charset="0"/>
              </a:rPr>
              <a:t>5. GPS extension cable</a:t>
            </a:r>
          </a:p>
          <a:p>
            <a:pPr marL="228600" indent="-228600"/>
            <a:r>
              <a:rPr lang="en-US" sz="1300" b="1">
                <a:solidFill>
                  <a:schemeClr val="accent2"/>
                </a:solidFill>
                <a:latin typeface="Helvetica" pitchFamily="-110" charset="0"/>
              </a:rPr>
              <a:t>6. RS-232 cable (to link </a:t>
            </a:r>
          </a:p>
          <a:p>
            <a:pPr marL="228600" indent="-228600"/>
            <a:r>
              <a:rPr lang="en-US" sz="1300" b="1">
                <a:solidFill>
                  <a:schemeClr val="accent2"/>
                </a:solidFill>
                <a:latin typeface="Helvetica" pitchFamily="-110" charset="0"/>
              </a:rPr>
              <a:t>	to computer serial port)</a:t>
            </a:r>
          </a:p>
          <a:p>
            <a:pPr marL="228600" indent="-228600"/>
            <a:r>
              <a:rPr lang="en-US" sz="1300" b="1">
                <a:solidFill>
                  <a:schemeClr val="accent2"/>
                </a:solidFill>
                <a:latin typeface="Helvetica" pitchFamily="-110" charset="0"/>
              </a:rPr>
              <a:t>7. Optional RS-232 to USB adapter </a:t>
            </a:r>
          </a:p>
          <a:p>
            <a:pPr marL="228600" indent="-228600"/>
            <a:r>
              <a:rPr lang="en-US" sz="1300" b="1">
                <a:solidFill>
                  <a:schemeClr val="accent2"/>
                </a:solidFill>
                <a:latin typeface="Helvetica" pitchFamily="-110" charset="0"/>
              </a:rPr>
              <a:t>	(to link to computer USB port </a:t>
            </a:r>
          </a:p>
          <a:p>
            <a:pPr marL="228600" indent="-228600"/>
            <a:r>
              <a:rPr lang="en-US" sz="1300" b="1">
                <a:solidFill>
                  <a:schemeClr val="accent2"/>
                </a:solidFill>
                <a:latin typeface="Helvetica" pitchFamily="-110" charset="0"/>
              </a:rPr>
              <a:t>	instead of serial port)</a:t>
            </a:r>
          </a:p>
          <a:p>
            <a:pPr marL="228600" indent="-228600"/>
            <a:r>
              <a:rPr lang="en-US" sz="1300" b="1">
                <a:solidFill>
                  <a:schemeClr val="accent2"/>
                </a:solidFill>
                <a:latin typeface="Helvetica" pitchFamily="-110" charset="0"/>
              </a:rPr>
              <a:t>8. Lemo or BNC signal cables</a:t>
            </a:r>
          </a:p>
          <a:p>
            <a:pPr marL="228600" indent="-228600"/>
            <a:r>
              <a:rPr lang="en-US" sz="1300" b="1">
                <a:solidFill>
                  <a:schemeClr val="accent2"/>
                </a:solidFill>
                <a:latin typeface="Helvetica" pitchFamily="-110" charset="0"/>
              </a:rPr>
              <a:t>9. Daisy-chained power cables</a:t>
            </a:r>
            <a:endParaRPr lang="en-US" sz="1300">
              <a:solidFill>
                <a:srgbClr val="000000"/>
              </a:solidFill>
              <a:latin typeface="Helvetica" pitchFamily="-110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854325" y="3095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5305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53736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304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Cosmic Ray Muon Detector (CRMD)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95400"/>
            <a:ext cx="4267200" cy="1524000"/>
          </a:xfrm>
        </p:spPr>
        <p:txBody>
          <a:bodyPr>
            <a:normAutofit fontScale="77500" lnSpcReduction="20000"/>
          </a:bodyPr>
          <a:lstStyle/>
          <a:p>
            <a:pPr marL="228600" indent="-228600" eaLnBrk="1" hangingPunct="1">
              <a:buFontTx/>
              <a:buNone/>
            </a:pPr>
            <a:r>
              <a:rPr lang="en-US" sz="3000" dirty="0" smtClean="0">
                <a:solidFill>
                  <a:srgbClr val="002060"/>
                </a:solidFill>
                <a:ea typeface="ＭＳ Ｐゴシック" pitchFamily="34" charset="-128"/>
              </a:rPr>
              <a:t>DAQ hardware measures:</a:t>
            </a:r>
          </a:p>
          <a:p>
            <a:pPr marL="685800" lvl="1" indent="-342900" eaLnBrk="1" hangingPunct="1"/>
            <a:r>
              <a:rPr lang="en-US" sz="3000" dirty="0" smtClean="0">
                <a:solidFill>
                  <a:srgbClr val="002060"/>
                </a:solidFill>
                <a:ea typeface="ＭＳ Ｐゴシック" pitchFamily="34" charset="-128"/>
              </a:rPr>
              <a:t>Light pulse timing.</a:t>
            </a:r>
          </a:p>
          <a:p>
            <a:pPr marL="685800" lvl="1" indent="-342900" eaLnBrk="1" hangingPunct="1"/>
            <a:r>
              <a:rPr lang="en-US" sz="3000" dirty="0" smtClean="0">
                <a:solidFill>
                  <a:srgbClr val="002060"/>
                </a:solidFill>
                <a:ea typeface="ＭＳ Ｐゴシック" pitchFamily="34" charset="-128"/>
              </a:rPr>
              <a:t>Ambient temperature.</a:t>
            </a:r>
          </a:p>
          <a:p>
            <a:pPr marL="685800" lvl="1" indent="-342900" eaLnBrk="1" hangingPunct="1"/>
            <a:r>
              <a:rPr lang="en-US" sz="3000" dirty="0" smtClean="0">
                <a:solidFill>
                  <a:srgbClr val="002060"/>
                </a:solidFill>
                <a:ea typeface="ＭＳ Ｐゴシック" pitchFamily="34" charset="-128"/>
              </a:rPr>
              <a:t>Atmospheric pressure.</a:t>
            </a:r>
          </a:p>
          <a:p>
            <a:pPr marL="685800" lvl="1" indent="-342900" eaLnBrk="1" hangingPunct="1">
              <a:buFontTx/>
              <a:buNone/>
            </a:pPr>
            <a:endParaRPr lang="en-US" sz="1600" dirty="0" smtClean="0">
              <a:ea typeface="ＭＳ Ｐゴシック" pitchFamily="34" charset="-128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5105400" y="35814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en-US" sz="2000" b="1" dirty="0">
                <a:solidFill>
                  <a:schemeClr val="accent2"/>
                </a:solidFill>
                <a:latin typeface="Helvetica" pitchFamily="-110" charset="0"/>
              </a:rPr>
              <a:t>Experiments include:</a:t>
            </a:r>
          </a:p>
          <a:p>
            <a:pPr marL="635000" lvl="1" indent="-292100" eaLnBrk="1" hangingPunct="1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 b="1" dirty="0">
                <a:solidFill>
                  <a:schemeClr val="accent2"/>
                </a:solidFill>
                <a:latin typeface="Helvetica" pitchFamily="-110" charset="0"/>
              </a:rPr>
              <a:t>Flux studies.</a:t>
            </a:r>
          </a:p>
          <a:p>
            <a:pPr marL="635000" lvl="1" indent="-292100" eaLnBrk="1" hangingPunct="1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 b="1" dirty="0">
                <a:solidFill>
                  <a:schemeClr val="accent2"/>
                </a:solidFill>
                <a:latin typeface="Helvetica" pitchFamily="-110" charset="0"/>
              </a:rPr>
              <a:t>Time correlation. </a:t>
            </a:r>
          </a:p>
          <a:p>
            <a:pPr marL="635000" lvl="1" indent="-292100" eaLnBrk="1" hangingPunct="1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 b="1" dirty="0">
                <a:solidFill>
                  <a:schemeClr val="accent2"/>
                </a:solidFill>
                <a:latin typeface="Helvetica" pitchFamily="-110" charset="0"/>
              </a:rPr>
              <a:t>Shielding.</a:t>
            </a:r>
          </a:p>
          <a:p>
            <a:pPr marL="635000" lvl="1" indent="-292100" eaLnBrk="1" hangingPunct="1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 b="1" dirty="0">
                <a:solidFill>
                  <a:schemeClr val="accent2"/>
                </a:solidFill>
                <a:latin typeface="Helvetica" pitchFamily="-110" charset="0"/>
              </a:rPr>
              <a:t>Particle speed.</a:t>
            </a:r>
          </a:p>
          <a:p>
            <a:pPr marL="635000" lvl="1" indent="-292100" eaLnBrk="1" hangingPunct="1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 b="1" dirty="0">
                <a:solidFill>
                  <a:schemeClr val="accent2"/>
                </a:solidFill>
                <a:latin typeface="Helvetica" pitchFamily="-110" charset="0"/>
              </a:rPr>
              <a:t>Particle lifetime.</a:t>
            </a:r>
          </a:p>
          <a:p>
            <a:pPr marL="635000" lvl="1" indent="-292100" eaLnBrk="1" hangingPunct="1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 b="1" dirty="0">
                <a:solidFill>
                  <a:schemeClr val="accent2"/>
                </a:solidFill>
                <a:latin typeface="Helvetica" pitchFamily="-110" charset="0"/>
              </a:rPr>
              <a:t>Altitude attenuation</a:t>
            </a:r>
            <a:r>
              <a:rPr lang="en-US" sz="1800" b="1" dirty="0">
                <a:solidFill>
                  <a:schemeClr val="accent2"/>
                </a:solidFill>
                <a:latin typeface="Helvetica" pitchFamily="-110" charset="0"/>
              </a:rPr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3600" y="1447800"/>
            <a:ext cx="1752600" cy="1219200"/>
            <a:chOff x="3683" y="1248"/>
            <a:chExt cx="864" cy="67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31" y="1248"/>
              <a:ext cx="775" cy="480"/>
              <a:chOff x="1680" y="4968"/>
              <a:chExt cx="1056" cy="328"/>
            </a:xfrm>
          </p:grpSpPr>
          <p:sp>
            <p:nvSpPr>
              <p:cNvPr id="59405" name="Line 6"/>
              <p:cNvSpPr>
                <a:spLocks noChangeShapeType="1"/>
              </p:cNvSpPr>
              <p:nvPr/>
            </p:nvSpPr>
            <p:spPr bwMode="auto">
              <a:xfrm>
                <a:off x="2400" y="4992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6" name="Line 7"/>
              <p:cNvSpPr>
                <a:spLocks noChangeShapeType="1"/>
              </p:cNvSpPr>
              <p:nvPr/>
            </p:nvSpPr>
            <p:spPr bwMode="auto">
              <a:xfrm>
                <a:off x="1680" y="499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7" name="Freeform 8"/>
              <p:cNvSpPr>
                <a:spLocks/>
              </p:cNvSpPr>
              <p:nvPr/>
            </p:nvSpPr>
            <p:spPr bwMode="auto">
              <a:xfrm>
                <a:off x="1920" y="4968"/>
                <a:ext cx="480" cy="328"/>
              </a:xfrm>
              <a:custGeom>
                <a:avLst/>
                <a:gdLst>
                  <a:gd name="T0" fmla="*/ 0 w 480"/>
                  <a:gd name="T1" fmla="*/ 24 h 328"/>
                  <a:gd name="T2" fmla="*/ 96 w 480"/>
                  <a:gd name="T3" fmla="*/ 72 h 328"/>
                  <a:gd name="T4" fmla="*/ 144 w 480"/>
                  <a:gd name="T5" fmla="*/ 312 h 328"/>
                  <a:gd name="T6" fmla="*/ 288 w 480"/>
                  <a:gd name="T7" fmla="*/ 168 h 328"/>
                  <a:gd name="T8" fmla="*/ 432 w 480"/>
                  <a:gd name="T9" fmla="*/ 24 h 328"/>
                  <a:gd name="T10" fmla="*/ 480 w 480"/>
                  <a:gd name="T11" fmla="*/ 24 h 3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328"/>
                  <a:gd name="T20" fmla="*/ 480 w 480"/>
                  <a:gd name="T21" fmla="*/ 328 h 3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328">
                    <a:moveTo>
                      <a:pt x="0" y="24"/>
                    </a:moveTo>
                    <a:cubicBezTo>
                      <a:pt x="36" y="24"/>
                      <a:pt x="72" y="24"/>
                      <a:pt x="96" y="72"/>
                    </a:cubicBezTo>
                    <a:cubicBezTo>
                      <a:pt x="120" y="120"/>
                      <a:pt x="112" y="296"/>
                      <a:pt x="144" y="312"/>
                    </a:cubicBezTo>
                    <a:cubicBezTo>
                      <a:pt x="176" y="328"/>
                      <a:pt x="240" y="216"/>
                      <a:pt x="288" y="168"/>
                    </a:cubicBezTo>
                    <a:cubicBezTo>
                      <a:pt x="336" y="120"/>
                      <a:pt x="400" y="48"/>
                      <a:pt x="432" y="24"/>
                    </a:cubicBezTo>
                    <a:cubicBezTo>
                      <a:pt x="464" y="0"/>
                      <a:pt x="472" y="24"/>
                      <a:pt x="480" y="2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00" name="Line 9"/>
            <p:cNvSpPr>
              <a:spLocks noChangeShapeType="1"/>
            </p:cNvSpPr>
            <p:nvPr/>
          </p:nvSpPr>
          <p:spPr bwMode="auto">
            <a:xfrm>
              <a:off x="3683" y="1392"/>
              <a:ext cx="864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1" name="Line 10"/>
            <p:cNvSpPr>
              <a:spLocks noChangeShapeType="1"/>
            </p:cNvSpPr>
            <p:nvPr/>
          </p:nvSpPr>
          <p:spPr bwMode="auto">
            <a:xfrm>
              <a:off x="3971" y="1392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2" name="Line 11"/>
            <p:cNvSpPr>
              <a:spLocks noChangeShapeType="1"/>
            </p:cNvSpPr>
            <p:nvPr/>
          </p:nvSpPr>
          <p:spPr bwMode="auto">
            <a:xfrm>
              <a:off x="4163" y="1392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3" name="Line 12"/>
            <p:cNvSpPr>
              <a:spLocks noChangeShapeType="1"/>
            </p:cNvSpPr>
            <p:nvPr/>
          </p:nvSpPr>
          <p:spPr bwMode="auto">
            <a:xfrm>
              <a:off x="3779" y="182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4" name="Line 13"/>
            <p:cNvSpPr>
              <a:spLocks noChangeShapeType="1"/>
            </p:cNvSpPr>
            <p:nvPr/>
          </p:nvSpPr>
          <p:spPr bwMode="auto">
            <a:xfrm flipH="1">
              <a:off x="4163" y="182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9397" name="Picture 14" descr="Qnet2DAQ_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67113"/>
            <a:ext cx="3962400" cy="23828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04800" y="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 Rounded MT Bold" pitchFamily="34" charset="0"/>
              </a:rPr>
              <a:t>Data </a:t>
            </a:r>
            <a:r>
              <a:rPr lang="en-US" sz="4800" dirty="0" smtClean="0">
                <a:solidFill>
                  <a:srgbClr val="FF0000"/>
                </a:solidFill>
                <a:latin typeface="Arial Rounded MT Bold" pitchFamily="34" charset="0"/>
              </a:rPr>
              <a:t>Acquisition(DAQ) </a:t>
            </a:r>
            <a:r>
              <a:rPr lang="en-US" sz="4800" dirty="0" smtClean="0">
                <a:solidFill>
                  <a:srgbClr val="FF0000"/>
                </a:solidFill>
                <a:latin typeface="Arial Rounded MT Bold" pitchFamily="34" charset="0"/>
              </a:rPr>
              <a:t>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Scintillators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2895599"/>
          </a:xfrm>
        </p:spPr>
        <p:txBody>
          <a:bodyPr>
            <a:normAutofit fontScale="62500" lnSpcReduction="20000"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Produce a short pulse of light in response to charged particle passing through</a:t>
            </a:r>
          </a:p>
          <a:p>
            <a:r>
              <a:rPr lang="en-US" dirty="0">
                <a:solidFill>
                  <a:srgbClr val="002060"/>
                </a:solidFill>
              </a:rPr>
              <a:t>Two types: inorganic and organic</a:t>
            </a:r>
          </a:p>
          <a:p>
            <a:r>
              <a:rPr lang="en-US" dirty="0">
                <a:solidFill>
                  <a:srgbClr val="002060"/>
                </a:solidFill>
              </a:rPr>
              <a:t>Organic </a:t>
            </a:r>
            <a:r>
              <a:rPr lang="en-US" dirty="0" smtClean="0">
                <a:solidFill>
                  <a:srgbClr val="002060"/>
                </a:solidFill>
              </a:rPr>
              <a:t>scintillator (</a:t>
            </a:r>
            <a:r>
              <a:rPr lang="en-US" dirty="0">
                <a:solidFill>
                  <a:srgbClr val="002060"/>
                </a:solidFill>
              </a:rPr>
              <a:t>used in our detector):Typically plastic doped with dye molecules</a:t>
            </a:r>
          </a:p>
          <a:p>
            <a:r>
              <a:rPr lang="en-US" dirty="0">
                <a:solidFill>
                  <a:srgbClr val="002060"/>
                </a:solidFill>
              </a:rPr>
              <a:t>Mechanism is excitation of molecular levels in primary fluorescent material which decay with emission of UV light</a:t>
            </a:r>
          </a:p>
          <a:p>
            <a:r>
              <a:rPr lang="en-US" dirty="0">
                <a:solidFill>
                  <a:srgbClr val="002060"/>
                </a:solidFill>
              </a:rPr>
              <a:t>Conversion to visible light achieved via fluorescent excitation of dye molecules ( “wavelength shifters”)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42291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upload.wikimedia.org/wikipedia/commons/5/51/Lead_Tungstate_Crystal_Prepa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3581400"/>
            <a:ext cx="40005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Photomultiplier Tube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5181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Photon </a:t>
            </a:r>
            <a:r>
              <a:rPr lang="en-US" dirty="0">
                <a:solidFill>
                  <a:srgbClr val="002060"/>
                </a:solidFill>
              </a:rPr>
              <a:t>incident on photocathode</a:t>
            </a:r>
          </a:p>
          <a:p>
            <a:r>
              <a:rPr lang="en-US" dirty="0">
                <a:solidFill>
                  <a:srgbClr val="002060"/>
                </a:solidFill>
              </a:rPr>
              <a:t>Liberates electrons </a:t>
            </a:r>
            <a:r>
              <a:rPr lang="en-US" dirty="0" smtClean="0">
                <a:solidFill>
                  <a:srgbClr val="002060"/>
                </a:solidFill>
              </a:rPr>
              <a:t>by photoelectric </a:t>
            </a:r>
            <a:r>
              <a:rPr lang="en-US" dirty="0">
                <a:solidFill>
                  <a:srgbClr val="002060"/>
                </a:solidFill>
              </a:rPr>
              <a:t>effect</a:t>
            </a:r>
          </a:p>
          <a:p>
            <a:r>
              <a:rPr lang="en-US" dirty="0">
                <a:solidFill>
                  <a:srgbClr val="002060"/>
                </a:solidFill>
              </a:rPr>
              <a:t>Electrons accelerated to </a:t>
            </a:r>
            <a:r>
              <a:rPr lang="en-US" dirty="0" smtClean="0">
                <a:solidFill>
                  <a:srgbClr val="002060"/>
                </a:solidFill>
              </a:rPr>
              <a:t>1</a:t>
            </a:r>
            <a:r>
              <a:rPr lang="en-US" baseline="30000" dirty="0" smtClean="0">
                <a:solidFill>
                  <a:srgbClr val="002060"/>
                </a:solidFill>
              </a:rPr>
              <a:t>st</a:t>
            </a:r>
            <a:r>
              <a:rPr lang="en-US" dirty="0" smtClean="0">
                <a:solidFill>
                  <a:srgbClr val="002060"/>
                </a:solidFill>
              </a:rPr>
              <a:t> dynode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Secondary electrons emitted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Using ~12 stages can get amplification of ~</a:t>
            </a:r>
            <a:r>
              <a:rPr lang="en-US" dirty="0" smtClean="0">
                <a:solidFill>
                  <a:srgbClr val="002060"/>
                </a:solidFill>
              </a:rPr>
              <a:t>10⁷–10⁸ times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Electron cascade collected at anode –induces signal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143000"/>
            <a:ext cx="31834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72000" y="2286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486150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57200" y="1371600"/>
            <a:ext cx="868058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3200" b="1" dirty="0">
                <a:solidFill>
                  <a:srgbClr val="002060"/>
                </a:solidFill>
                <a:latin typeface="Helvetica" pitchFamily="-110" charset="0"/>
              </a:rPr>
              <a:t>Types of Counter </a:t>
            </a:r>
            <a:r>
              <a:rPr lang="en-US" sz="3200" b="1" dirty="0" smtClean="0">
                <a:solidFill>
                  <a:srgbClr val="002060"/>
                </a:solidFill>
                <a:latin typeface="Helvetica" pitchFamily="-110" charset="0"/>
              </a:rPr>
              <a:t>Configurations:</a:t>
            </a:r>
            <a:endParaRPr lang="en-US" sz="3200" b="1" dirty="0">
              <a:solidFill>
                <a:srgbClr val="002060"/>
              </a:solidFill>
              <a:latin typeface="Helvetica" pitchFamily="-110" charset="0"/>
            </a:endParaRPr>
          </a:p>
          <a:p>
            <a:pPr marL="457200" indent="-457200"/>
            <a:r>
              <a:rPr lang="en-US" sz="3200" b="1" dirty="0">
                <a:solidFill>
                  <a:srgbClr val="002060"/>
                </a:solidFill>
                <a:latin typeface="Helvetica" pitchFamily="-110" charset="0"/>
              </a:rPr>
              <a:t>1) Array --&gt; shower</a:t>
            </a:r>
          </a:p>
          <a:p>
            <a:pPr marL="457200" indent="-457200"/>
            <a:r>
              <a:rPr lang="en-US" sz="3200" b="1" dirty="0">
                <a:solidFill>
                  <a:srgbClr val="002060"/>
                </a:solidFill>
                <a:latin typeface="Helvetica" pitchFamily="-110" charset="0"/>
              </a:rPr>
              <a:t>	    Counters </a:t>
            </a:r>
            <a:r>
              <a:rPr lang="en-US" sz="3200" b="1" dirty="0" smtClean="0">
                <a:solidFill>
                  <a:srgbClr val="002060"/>
                </a:solidFill>
                <a:latin typeface="Helvetica" pitchFamily="-110" charset="0"/>
              </a:rPr>
              <a:t>distributed in the same plane</a:t>
            </a:r>
            <a:endParaRPr lang="en-US" sz="3200" b="1" dirty="0">
              <a:solidFill>
                <a:srgbClr val="002060"/>
              </a:solidFill>
              <a:latin typeface="Helvetica" pitchFamily="-110" charset="0"/>
            </a:endParaRPr>
          </a:p>
          <a:p>
            <a:pPr marL="457200" indent="-457200"/>
            <a:r>
              <a:rPr lang="en-US" sz="3200" b="1" dirty="0">
                <a:solidFill>
                  <a:srgbClr val="002060"/>
                </a:solidFill>
                <a:latin typeface="Helvetica" pitchFamily="-110" charset="0"/>
              </a:rPr>
              <a:t>2) Stacked --&gt; flux</a:t>
            </a:r>
          </a:p>
          <a:p>
            <a:pPr marL="457200" indent="-457200"/>
            <a:r>
              <a:rPr lang="en-US" sz="3200" b="1" dirty="0">
                <a:solidFill>
                  <a:srgbClr val="002060"/>
                </a:solidFill>
                <a:latin typeface="Helvetica" pitchFamily="-110" charset="0"/>
              </a:rPr>
              <a:t>	    Counters spaced on common center</a:t>
            </a:r>
          </a:p>
          <a:p>
            <a:pPr marL="457200" indent="-457200"/>
            <a:endParaRPr lang="en-US" sz="3200" b="1" dirty="0">
              <a:solidFill>
                <a:srgbClr val="002060"/>
              </a:solidFill>
              <a:latin typeface="Helvetica" pitchFamily="-110" charset="0"/>
            </a:endParaRPr>
          </a:p>
          <a:p>
            <a:pPr marL="457200" indent="-457200"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Helvetica" pitchFamily="-110" charset="0"/>
              </a:rPr>
              <a:t>Determined by type of study</a:t>
            </a:r>
          </a:p>
          <a:p>
            <a:pPr marL="457200" indent="-457200"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Helvetica" pitchFamily="-110" charset="0"/>
              </a:rPr>
              <a:t>Student defined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 Rounded MT Bold" pitchFamily="34" charset="0"/>
              </a:rPr>
              <a:t>Counter Configuration</a:t>
            </a:r>
            <a:endParaRPr lang="en-US" sz="48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828800" y="1371600"/>
            <a:ext cx="5618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Helvetica" pitchFamily="-110" charset="0"/>
              </a:rPr>
              <a:t>http://www.i2u2.org/elab/cosmic</a:t>
            </a:r>
            <a:endParaRPr lang="en-US" sz="4800" b="1" dirty="0">
              <a:solidFill>
                <a:srgbClr val="002060"/>
              </a:solidFill>
              <a:latin typeface="Helvetica" pitchFamily="-110" charset="0"/>
            </a:endParaRPr>
          </a:p>
        </p:txBody>
      </p:sp>
      <p:pic>
        <p:nvPicPr>
          <p:cNvPr id="88070" name="Picture 7" descr="project"/>
          <p:cNvPicPr>
            <a:picLocks noChangeAspect="1" noChangeArrowheads="1"/>
          </p:cNvPicPr>
          <p:nvPr/>
        </p:nvPicPr>
        <p:blipFill>
          <a:blip r:embed="rId3" cstate="print"/>
          <a:srcRect b="32738"/>
          <a:stretch>
            <a:fillRect/>
          </a:stretch>
        </p:blipFill>
        <p:spPr bwMode="auto">
          <a:xfrm>
            <a:off x="914400" y="2057400"/>
            <a:ext cx="73914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 Rounded MT Bold" pitchFamily="34" charset="0"/>
              </a:rPr>
              <a:t>Cosmic Ray e-Lab</a:t>
            </a:r>
            <a:endParaRPr lang="en-US" sz="6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5"/>
          <p:cNvSpPr>
            <a:spLocks noChangeShapeType="1"/>
          </p:cNvSpPr>
          <p:nvPr/>
        </p:nvSpPr>
        <p:spPr bwMode="auto">
          <a:xfrm flipH="1">
            <a:off x="6172200" y="4724400"/>
            <a:ext cx="228600" cy="1295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67" name="Picture 13" descr="cr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2670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24200" y="1752600"/>
            <a:ext cx="5334000" cy="4114800"/>
          </a:xfrm>
        </p:spPr>
        <p:txBody>
          <a:bodyPr/>
          <a:lstStyle/>
          <a:p>
            <a:pPr marL="228600" indent="-228600" eaLnBrk="1" hangingPunct="1">
              <a:buFontTx/>
              <a:buNone/>
            </a:pPr>
            <a:r>
              <a:rPr lang="en-US" sz="1800" dirty="0" smtClean="0">
                <a:ea typeface="ＭＳ Ｐゴシック" pitchFamily="34" charset="-128"/>
              </a:rPr>
              <a:t>Cosmic Rays at Earth</a:t>
            </a:r>
          </a:p>
          <a:p>
            <a:pPr marL="635000" lvl="1" indent="-292100" eaLnBrk="1" hangingPunct="1"/>
            <a:r>
              <a:rPr lang="en-US" sz="1800" dirty="0" smtClean="0">
                <a:ea typeface="ＭＳ Ｐゴシック" pitchFamily="34" charset="-128"/>
              </a:rPr>
              <a:t>Primaries </a:t>
            </a:r>
            <a:r>
              <a:rPr lang="en-US" sz="1600" dirty="0" smtClean="0">
                <a:ea typeface="ＭＳ Ｐゴシック" pitchFamily="34" charset="-128"/>
              </a:rPr>
              <a:t>(protons, nuclei)</a:t>
            </a:r>
            <a:endParaRPr lang="en-US" sz="1800" dirty="0" smtClean="0">
              <a:ea typeface="ＭＳ Ｐゴシック" pitchFamily="34" charset="-128"/>
            </a:endParaRPr>
          </a:p>
          <a:p>
            <a:pPr marL="635000" lvl="1" indent="-292100" eaLnBrk="1" hangingPunct="1"/>
            <a:r>
              <a:rPr lang="en-US" sz="1800" dirty="0" smtClean="0">
                <a:ea typeface="ＭＳ Ｐゴシック" pitchFamily="34" charset="-128"/>
              </a:rPr>
              <a:t>Secondaries </a:t>
            </a:r>
            <a:r>
              <a:rPr lang="en-US" sz="1600" dirty="0" smtClean="0">
                <a:ea typeface="ＭＳ Ｐゴシック" pitchFamily="34" charset="-128"/>
              </a:rPr>
              <a:t>(pions)</a:t>
            </a:r>
            <a:endParaRPr lang="en-US" sz="1800" dirty="0" smtClean="0">
              <a:ea typeface="ＭＳ Ｐゴシック" pitchFamily="34" charset="-128"/>
            </a:endParaRPr>
          </a:p>
          <a:p>
            <a:pPr marL="635000" lvl="1" indent="-292100" eaLnBrk="1" hangingPunct="1"/>
            <a:r>
              <a:rPr lang="en-US" sz="1800" dirty="0" smtClean="0">
                <a:ea typeface="ＭＳ Ｐゴシック" pitchFamily="34" charset="-128"/>
              </a:rPr>
              <a:t>Decay products </a:t>
            </a:r>
            <a:r>
              <a:rPr lang="en-US" sz="1600" dirty="0" smtClean="0">
                <a:ea typeface="ＭＳ Ｐゴシック" pitchFamily="34" charset="-128"/>
              </a:rPr>
              <a:t>(muons, photons, electrons)</a:t>
            </a:r>
            <a:endParaRPr lang="en-US" sz="1800" dirty="0" smtClean="0">
              <a:ea typeface="ＭＳ Ｐゴシック" pitchFamily="34" charset="-128"/>
            </a:endParaRPr>
          </a:p>
        </p:txBody>
      </p:sp>
      <p:sp>
        <p:nvSpPr>
          <p:cNvPr id="36869" name="Text Box 18"/>
          <p:cNvSpPr txBox="1">
            <a:spLocks noChangeArrowheads="1"/>
          </p:cNvSpPr>
          <p:nvPr/>
        </p:nvSpPr>
        <p:spPr bwMode="auto">
          <a:xfrm>
            <a:off x="6553200" y="3962400"/>
            <a:ext cx="1719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1-2 </a:t>
            </a:r>
            <a:r>
              <a:rPr lang="en-US" sz="1800">
                <a:latin typeface="Symbol" pitchFamily="18" charset="2"/>
                <a:sym typeface="Symbol" pitchFamily="18" charset="2"/>
              </a:rPr>
              <a:t></a:t>
            </a:r>
            <a:r>
              <a:rPr lang="en-US" sz="1800"/>
              <a:t> per second</a:t>
            </a:r>
            <a:endParaRPr lang="en-US"/>
          </a:p>
        </p:txBody>
      </p:sp>
      <p:sp>
        <p:nvSpPr>
          <p:cNvPr id="36870" name="Line 16"/>
          <p:cNvSpPr>
            <a:spLocks noChangeShapeType="1"/>
          </p:cNvSpPr>
          <p:nvPr/>
        </p:nvSpPr>
        <p:spPr bwMode="auto">
          <a:xfrm>
            <a:off x="6022975" y="49530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71" name="Picture 14" descr="open h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48200" y="3756025"/>
            <a:ext cx="2438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Line 15"/>
          <p:cNvSpPr>
            <a:spLocks noChangeShapeType="1"/>
          </p:cNvSpPr>
          <p:nvPr/>
        </p:nvSpPr>
        <p:spPr bwMode="auto">
          <a:xfrm>
            <a:off x="4267200" y="3733800"/>
            <a:ext cx="1524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21"/>
          <p:cNvSpPr>
            <a:spLocks noChangeShapeType="1"/>
          </p:cNvSpPr>
          <p:nvPr/>
        </p:nvSpPr>
        <p:spPr bwMode="auto">
          <a:xfrm flipH="1">
            <a:off x="6400800" y="34290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/>
            <a:r>
              <a:rPr lang="en-US" sz="4800" dirty="0" smtClean="0">
                <a:solidFill>
                  <a:srgbClr val="FF0000"/>
                </a:solidFill>
                <a:latin typeface="Arial Rounded MT Bold" pitchFamily="34" charset="0"/>
                <a:ea typeface="ＭＳ Ｐゴシック" pitchFamily="34" charset="-128"/>
              </a:rPr>
              <a:t>Cosmic Rays at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 descr="cr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733800"/>
            <a:ext cx="3810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72000"/>
          </a:xfrm>
        </p:spPr>
        <p:txBody>
          <a:bodyPr/>
          <a:lstStyle/>
          <a:p>
            <a:pPr marL="228600" indent="-228600" eaLnBrk="1" hangingPunct="1">
              <a:buFontTx/>
              <a:buNone/>
            </a:pPr>
            <a:r>
              <a:rPr lang="en-US" sz="1800" dirty="0" smtClean="0">
                <a:ea typeface="ＭＳ Ｐゴシック" pitchFamily="34" charset="-128"/>
              </a:rPr>
              <a:t>Sources of Cosmic Rays</a:t>
            </a:r>
          </a:p>
          <a:p>
            <a:pPr lvl="1" indent="-400050" eaLnBrk="1" hangingPunct="1"/>
            <a:r>
              <a:rPr lang="en-US" sz="1800" dirty="0" smtClean="0">
                <a:ea typeface="ＭＳ Ｐゴシック" pitchFamily="34" charset="-128"/>
              </a:rPr>
              <a:t>Supernova remnants</a:t>
            </a:r>
          </a:p>
          <a:p>
            <a:pPr lvl="1" indent="-400050" eaLnBrk="1" hangingPunct="1"/>
            <a:r>
              <a:rPr lang="en-US" sz="1800" dirty="0" smtClean="0">
                <a:ea typeface="ＭＳ Ｐゴシック" pitchFamily="34" charset="-128"/>
              </a:rPr>
              <a:t>Active galaxies (?)</a:t>
            </a:r>
          </a:p>
          <a:p>
            <a:pPr lvl="1" indent="-400050" eaLnBrk="1" hangingPunct="1"/>
            <a:r>
              <a:rPr lang="en-US" sz="1800" dirty="0" smtClean="0">
                <a:ea typeface="ＭＳ Ｐゴシック" pitchFamily="34" charset="-128"/>
              </a:rPr>
              <a:t>Quasars (?)</a:t>
            </a:r>
          </a:p>
          <a:p>
            <a:pPr lvl="1" indent="-400050" eaLnBrk="1" hangingPunct="1"/>
            <a:r>
              <a:rPr lang="en-US" sz="1800" dirty="0" smtClean="0">
                <a:ea typeface="ＭＳ Ｐゴシック" pitchFamily="34" charset="-128"/>
              </a:rPr>
              <a:t>Gamma Ray </a:t>
            </a:r>
            <a:r>
              <a:rPr lang="en-US" sz="1800" dirty="0" err="1" smtClean="0">
                <a:ea typeface="ＭＳ Ｐゴシック" pitchFamily="34" charset="-128"/>
              </a:rPr>
              <a:t>Bursters</a:t>
            </a:r>
            <a:r>
              <a:rPr lang="en-US" sz="1800" dirty="0" smtClean="0">
                <a:ea typeface="ＭＳ Ｐゴシック" pitchFamily="34" charset="-128"/>
              </a:rPr>
              <a:t> (?)</a:t>
            </a:r>
          </a:p>
          <a:p>
            <a:pPr lvl="1" indent="-400050" eaLnBrk="1" hangingPunct="1"/>
            <a:r>
              <a:rPr lang="en-US" sz="1800" dirty="0" smtClean="0">
                <a:ea typeface="ＭＳ Ｐゴシック" pitchFamily="34" charset="-128"/>
              </a:rPr>
              <a:t>Dark Energy (?)</a:t>
            </a:r>
          </a:p>
          <a:p>
            <a:pPr lvl="1" indent="-400050" eaLnBrk="1" hangingPunct="1"/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34820" name="Picture 7" descr="0197swordy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3657600" cy="3475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/>
            <a:r>
              <a:rPr lang="en-US" sz="4800" dirty="0" smtClean="0">
                <a:solidFill>
                  <a:srgbClr val="FF0000"/>
                </a:solidFill>
                <a:latin typeface="Arial Rounded MT Bold" pitchFamily="34" charset="0"/>
                <a:ea typeface="ＭＳ Ｐゴシック" pitchFamily="34" charset="-128"/>
              </a:rPr>
              <a:t>Sources of Cosmic 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are Cosmic Rays?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Particles </a:t>
            </a:r>
            <a:r>
              <a:rPr lang="en-US" dirty="0"/>
              <a:t>accelerated in astrophysical sources incident on Earth’s atmosphere</a:t>
            </a:r>
          </a:p>
          <a:p>
            <a:r>
              <a:rPr lang="en-US" dirty="0"/>
              <a:t>Possible sources include solar activity, supernovae, rotating neutron stars, and black holes</a:t>
            </a:r>
          </a:p>
          <a:p>
            <a:r>
              <a:rPr lang="en-US" dirty="0"/>
              <a:t>Composition: primarily protons and helium nuclei. Remainder is composed of heavier nuclei and electrons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Air Shower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1904999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Secondary particles are produced, primarily pions</a:t>
            </a:r>
          </a:p>
          <a:p>
            <a:r>
              <a:rPr lang="en-US" dirty="0"/>
              <a:t>The neutral </a:t>
            </a:r>
            <a:r>
              <a:rPr lang="en-US" dirty="0" smtClean="0"/>
              <a:t>pions decay </a:t>
            </a:r>
            <a:r>
              <a:rPr lang="en-US" dirty="0"/>
              <a:t>to photons, which produce electrons and positrons</a:t>
            </a:r>
          </a:p>
          <a:p>
            <a:r>
              <a:rPr lang="en-US" dirty="0"/>
              <a:t>The charged </a:t>
            </a:r>
            <a:r>
              <a:rPr lang="en-US" dirty="0" smtClean="0"/>
              <a:t>pions decay </a:t>
            </a:r>
            <a:r>
              <a:rPr lang="en-US" dirty="0"/>
              <a:t>to </a:t>
            </a:r>
            <a:r>
              <a:rPr lang="en-US" dirty="0" smtClean="0"/>
              <a:t>muons via </a:t>
            </a:r>
            <a:r>
              <a:rPr lang="en-US" dirty="0"/>
              <a:t>the weak </a:t>
            </a:r>
            <a:r>
              <a:rPr lang="en-US" dirty="0" smtClean="0"/>
              <a:t>reactions</a:t>
            </a:r>
            <a:endParaRPr lang="el-GR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3657600" cy="40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514600"/>
            <a:ext cx="2057400" cy="405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Air Shower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257800" cy="4525963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pions decay </a:t>
            </a:r>
            <a:r>
              <a:rPr lang="en-US" dirty="0"/>
              <a:t>before they reach sea level</a:t>
            </a:r>
          </a:p>
          <a:p>
            <a:r>
              <a:rPr lang="en-US" dirty="0"/>
              <a:t>The photons, electrons, and positrons are absorbed by the atmosphere due to interactions with atomic fields</a:t>
            </a:r>
          </a:p>
          <a:p>
            <a:r>
              <a:rPr lang="en-US" dirty="0"/>
              <a:t>The </a:t>
            </a:r>
            <a:r>
              <a:rPr lang="en-US" dirty="0" smtClean="0"/>
              <a:t>muons can </a:t>
            </a:r>
            <a:r>
              <a:rPr lang="en-US" dirty="0"/>
              <a:t>reach sea </a:t>
            </a:r>
            <a:r>
              <a:rPr lang="en-US" dirty="0" smtClean="0"/>
              <a:t>level because: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1</a:t>
            </a:r>
            <a:r>
              <a:rPr lang="en-US" dirty="0" smtClean="0"/>
              <a:t>)	 </a:t>
            </a:r>
            <a:r>
              <a:rPr lang="en-US" dirty="0"/>
              <a:t>Even though they decay, they have sufficiently long lifetime such that the more energetic </a:t>
            </a:r>
            <a:r>
              <a:rPr lang="en-US" dirty="0" smtClean="0"/>
              <a:t>muons reach </a:t>
            </a:r>
            <a:r>
              <a:rPr lang="en-US" dirty="0"/>
              <a:t>sea level before decaying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en-US" dirty="0" smtClean="0"/>
              <a:t>	Unlike </a:t>
            </a:r>
            <a:r>
              <a:rPr lang="en-US" dirty="0"/>
              <a:t>electrons (which are much lighter) they do not interact with atomic fields so easily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The neutrinos </a:t>
            </a:r>
            <a:r>
              <a:rPr lang="en-US" dirty="0"/>
              <a:t>interact only weakly, so they easily reach sea level (and continue straight through the </a:t>
            </a:r>
            <a:r>
              <a:rPr lang="en-US" dirty="0" smtClean="0"/>
              <a:t>earth)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350" y="1295400"/>
            <a:ext cx="38136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Particle Fluxes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9248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At sea level (altitude 0) the </a:t>
            </a:r>
            <a:r>
              <a:rPr lang="en-US" dirty="0" smtClean="0"/>
              <a:t>muon and </a:t>
            </a:r>
            <a:r>
              <a:rPr lang="en-US" dirty="0"/>
              <a:t>neutrino flux dominates</a:t>
            </a:r>
          </a:p>
          <a:p>
            <a:r>
              <a:rPr lang="en-US" dirty="0"/>
              <a:t>Approximately one cosmic ray </a:t>
            </a:r>
            <a:r>
              <a:rPr lang="en-US" dirty="0" smtClean="0"/>
              <a:t>muon passes </a:t>
            </a:r>
            <a:r>
              <a:rPr lang="en-US" dirty="0"/>
              <a:t>through your thumbnail every minute!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Muon Decay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/>
              <a:t>Muons decay </a:t>
            </a:r>
            <a:r>
              <a:rPr lang="en-US" dirty="0"/>
              <a:t>with a mean lifetime of 2.2 </a:t>
            </a:r>
            <a:r>
              <a:rPr lang="en-US" dirty="0" err="1"/>
              <a:t>μs</a:t>
            </a:r>
            <a:r>
              <a:rPr lang="en-US" dirty="0"/>
              <a:t>(mean lifetime = time for an assembly of decaying particles to be reduced by a factor of 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If a </a:t>
            </a:r>
            <a:r>
              <a:rPr lang="en-US" dirty="0" smtClean="0"/>
              <a:t>muon is </a:t>
            </a:r>
            <a:r>
              <a:rPr lang="en-US" dirty="0"/>
              <a:t>created in the upper atmosphere (e.g. at h = 10 km) does it make it to sea level?</a:t>
            </a:r>
          </a:p>
          <a:p>
            <a:r>
              <a:rPr lang="en-US" dirty="0"/>
              <a:t>We would expect that even if the </a:t>
            </a:r>
            <a:r>
              <a:rPr lang="en-US" dirty="0" smtClean="0"/>
              <a:t>muons are </a:t>
            </a:r>
            <a:r>
              <a:rPr lang="en-US" dirty="0"/>
              <a:t>traveling at close to the speed of light, the average distance they would travel before decaying </a:t>
            </a:r>
            <a:r>
              <a:rPr lang="en-US" dirty="0" smtClean="0"/>
              <a:t>is 5 km.</a:t>
            </a:r>
            <a:endParaRPr lang="en-US" dirty="0"/>
          </a:p>
          <a:p>
            <a:r>
              <a:rPr lang="en-US" dirty="0"/>
              <a:t>i.e. they would not make it to sea level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Special Relativity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4000" dirty="0"/>
              <a:t>According to special relativity, from our point of view time passes more slowly in a system that is in motion relative to us</a:t>
            </a:r>
          </a:p>
          <a:p>
            <a:r>
              <a:rPr lang="en-US" sz="4000" dirty="0"/>
              <a:t>Thus, the moving </a:t>
            </a:r>
            <a:r>
              <a:rPr lang="en-US" sz="4000" dirty="0" smtClean="0"/>
              <a:t>muon “</a:t>
            </a:r>
            <a:r>
              <a:rPr lang="en-US" sz="4000" dirty="0"/>
              <a:t>clock” ticks more slowly. </a:t>
            </a:r>
            <a:endParaRPr lang="en-US" sz="4000" dirty="0" smtClean="0"/>
          </a:p>
          <a:p>
            <a:r>
              <a:rPr lang="en-US" sz="4000" dirty="0" smtClean="0"/>
              <a:t>This </a:t>
            </a:r>
            <a:r>
              <a:rPr lang="en-US" sz="4000" dirty="0"/>
              <a:t>effect is called </a:t>
            </a:r>
            <a:r>
              <a:rPr lang="en-US" sz="4000" i="1" dirty="0"/>
              <a:t>time dilation and is described by the simple </a:t>
            </a:r>
            <a:r>
              <a:rPr lang="en-US" sz="4000" i="1" dirty="0" smtClean="0"/>
              <a:t>formula </a:t>
            </a:r>
            <a:r>
              <a:rPr lang="en-US" sz="4000" i="1" dirty="0" smtClean="0">
                <a:solidFill>
                  <a:srgbClr val="C00000"/>
                </a:solidFill>
              </a:rPr>
              <a:t>need formula</a:t>
            </a:r>
            <a:endParaRPr lang="en-US" sz="4000" dirty="0"/>
          </a:p>
          <a:p>
            <a:r>
              <a:rPr lang="en-US" sz="4000" dirty="0"/>
              <a:t>Thus, the faster moving </a:t>
            </a:r>
            <a:r>
              <a:rPr lang="en-US" sz="4000" dirty="0" smtClean="0"/>
              <a:t>muons (</a:t>
            </a:r>
            <a:r>
              <a:rPr lang="en-US" sz="4000" dirty="0"/>
              <a:t>e.g. those with speed </a:t>
            </a:r>
            <a:r>
              <a:rPr lang="en-US" sz="4000" i="1" dirty="0"/>
              <a:t>v=0.998c) will travel on </a:t>
            </a:r>
            <a:r>
              <a:rPr lang="en-US" sz="4000" i="1" dirty="0" smtClean="0"/>
              <a:t>average (c=speed of light=3X10⁸meter/sec)</a:t>
            </a:r>
            <a:endParaRPr lang="en-US" sz="4000" i="1" dirty="0"/>
          </a:p>
          <a:p>
            <a:r>
              <a:rPr lang="en-US" sz="4000" dirty="0"/>
              <a:t>So, the faster moving </a:t>
            </a:r>
            <a:r>
              <a:rPr lang="en-US" sz="4000" dirty="0" smtClean="0"/>
              <a:t>muons make </a:t>
            </a:r>
            <a:r>
              <a:rPr lang="en-US" sz="4000" dirty="0"/>
              <a:t>it to sea level!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643</Words>
  <Application>Microsoft Office PowerPoint</Application>
  <PresentationFormat>On-screen Show (4:3)</PresentationFormat>
  <Paragraphs>141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Cosmic Rays</vt:lpstr>
      <vt:lpstr>PowerPoint Presentation</vt:lpstr>
      <vt:lpstr>PowerPoint Presentation</vt:lpstr>
      <vt:lpstr>What are Cosmic Rays?</vt:lpstr>
      <vt:lpstr>Air Shower</vt:lpstr>
      <vt:lpstr>Air Shower</vt:lpstr>
      <vt:lpstr>Particle Fluxes</vt:lpstr>
      <vt:lpstr>Muon Decay</vt:lpstr>
      <vt:lpstr>Special Relativity</vt:lpstr>
      <vt:lpstr>Energy Spectrum of Cosmic Rays</vt:lpstr>
      <vt:lpstr>Cosmic Ray Energy comparison</vt:lpstr>
      <vt:lpstr>QuarknetCosmic Ray Detector</vt:lpstr>
      <vt:lpstr>PowerPoint Presentation</vt:lpstr>
      <vt:lpstr>PowerPoint Presentation</vt:lpstr>
      <vt:lpstr>Scintillators</vt:lpstr>
      <vt:lpstr>Photomultiplier Tube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Cosmic Rays</dc:title>
  <dc:creator>Richard Lasky</dc:creator>
  <cp:lastModifiedBy>Admin</cp:lastModifiedBy>
  <cp:revision>30</cp:revision>
  <dcterms:created xsi:type="dcterms:W3CDTF">2010-06-30T18:45:22Z</dcterms:created>
  <dcterms:modified xsi:type="dcterms:W3CDTF">2010-07-04T11:22:07Z</dcterms:modified>
</cp:coreProperties>
</file>