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2" r:id="rId6"/>
    <p:sldId id="261" r:id="rId7"/>
    <p:sldId id="263" r:id="rId8"/>
    <p:sldId id="264" r:id="rId9"/>
    <p:sldId id="265" r:id="rId10"/>
    <p:sldId id="266" r:id="rId11"/>
    <p:sldId id="267" r:id="rId12"/>
    <p:sldId id="268"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7EB21D-31D8-4258-ACCB-CED7308A16E0}" type="datetimeFigureOut">
              <a:rPr lang="en-US" smtClean="0"/>
              <a:pPr/>
              <a:t>7/21/2010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DAF8A-1DE2-4316-87F6-68EE391DFB30}" type="slidenum">
              <a:rPr lang="en-US" smtClean="0"/>
              <a:pPr/>
              <a:t>‹#›</a:t>
            </a:fld>
            <a:endParaRPr lang="en-US"/>
          </a:p>
        </p:txBody>
      </p:sp>
    </p:spTree>
    <p:extLst>
      <p:ext uri="{BB962C8B-B14F-4D97-AF65-F5344CB8AC3E}">
        <p14:creationId xmlns:p14="http://schemas.microsoft.com/office/powerpoint/2010/main" val="2638707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5DAF8A-1DE2-4316-87F6-68EE391DFB3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3CFAE9-EFB5-4CD3-984D-ADF3A70C816C}"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CFAE9-EFB5-4CD3-984D-ADF3A70C816C}"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CFAE9-EFB5-4CD3-984D-ADF3A70C816C}"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3CFAE9-EFB5-4CD3-984D-ADF3A70C816C}"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CFAE9-EFB5-4CD3-984D-ADF3A70C816C}" type="datetimeFigureOut">
              <a:rPr lang="en-US" smtClean="0"/>
              <a:pPr/>
              <a:t>7/21/2010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3CFAE9-EFB5-4CD3-984D-ADF3A70C816C}"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3CFAE9-EFB5-4CD3-984D-ADF3A70C816C}" type="datetimeFigureOut">
              <a:rPr lang="en-US" smtClean="0"/>
              <a:pPr/>
              <a:t>7/21/2010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3CFAE9-EFB5-4CD3-984D-ADF3A70C816C}" type="datetimeFigureOut">
              <a:rPr lang="en-US" smtClean="0"/>
              <a:pPr/>
              <a:t>7/21/2010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CFAE9-EFB5-4CD3-984D-ADF3A70C816C}" type="datetimeFigureOut">
              <a:rPr lang="en-US" smtClean="0"/>
              <a:pPr/>
              <a:t>7/21/2010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CFAE9-EFB5-4CD3-984D-ADF3A70C816C}"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CFAE9-EFB5-4CD3-984D-ADF3A70C816C}" type="datetimeFigureOut">
              <a:rPr lang="en-US" smtClean="0"/>
              <a:pPr/>
              <a:t>7/21/2010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FF8EA-0C23-4603-B082-6CB9FEA739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CFAE9-EFB5-4CD3-984D-ADF3A70C816C}" type="datetimeFigureOut">
              <a:rPr lang="en-US" smtClean="0"/>
              <a:pPr/>
              <a:t>7/21/2010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FF8EA-0C23-4603-B082-6CB9FEA739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eachersdomain.org/asset/phy03_vid_fiss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youtube.com/watch?v=vDAZsPkTkMM&amp;feature=related" TargetMode="External"/><Relationship Id="rId5" Type="http://schemas.openxmlformats.org/officeDocument/2006/relationships/hyperlink" Target="http://www.youtube.com/watch?v=OOf-tIj-JQU&amp;feature=related" TargetMode="External"/><Relationship Id="rId4" Type="http://schemas.openxmlformats.org/officeDocument/2006/relationships/hyperlink" Target="http://www.youtube.com/watch?v=mcxAlD7zQUQ&amp;feature=relate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imgurl=http://www2.slac.stanford.edu/vvc/art/simplemodel2.gif&amp;imgrefurl=http://www2.slac.stanford.edu/vvc/theory/fundamental.html&amp;h=314&amp;w=288&amp;sz=18&amp;tbnid=wYM1ORfT4RYDfM:&amp;tbnh=117&amp;tbnw=107&amp;prev=/images?q=elementary+particles&amp;hl=en&amp;usg=__UGLBHsqhD1jyrVAVk7bYMhOv1Vo=&amp;sa=X&amp;ei=C-sOTOWPI8OHnQf-hM2yDQ&amp;ved=0CDgQ9QEwB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Nuclear Fission and Fusion</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2092962" y="1"/>
            <a:ext cx="7051038" cy="1143000"/>
          </a:xfrm>
          <a:prstGeom prst="rect">
            <a:avLst/>
          </a:prstGeom>
          <a:noFill/>
          <a:ln w="9525">
            <a:noFill/>
            <a:miter lim="800000"/>
            <a:headEnd/>
            <a:tailEnd/>
          </a:ln>
        </p:spPr>
      </p:pic>
      <p:pic>
        <p:nvPicPr>
          <p:cNvPr id="4" name="Picture 2" descr="Athletics Logo 4"/>
          <p:cNvPicPr>
            <a:picLocks noChangeAspect="1" noChangeArrowheads="1"/>
          </p:cNvPicPr>
          <p:nvPr/>
        </p:nvPicPr>
        <p:blipFill>
          <a:blip r:embed="rId4" cstate="print"/>
          <a:srcRect/>
          <a:stretch>
            <a:fillRect/>
          </a:stretch>
        </p:blipFill>
        <p:spPr bwMode="auto">
          <a:xfrm>
            <a:off x="1" y="6929"/>
            <a:ext cx="2285999" cy="1371032"/>
          </a:xfrm>
          <a:prstGeom prst="rect">
            <a:avLst/>
          </a:prstGeom>
          <a:noFill/>
        </p:spPr>
      </p:pic>
      <p:sp>
        <p:nvSpPr>
          <p:cNvPr id="5" name="TextBox 4"/>
          <p:cNvSpPr txBox="1"/>
          <p:nvPr/>
        </p:nvSpPr>
        <p:spPr>
          <a:xfrm>
            <a:off x="4800600" y="6172200"/>
            <a:ext cx="2985176" cy="369332"/>
          </a:xfrm>
          <a:prstGeom prst="rect">
            <a:avLst/>
          </a:prstGeom>
          <a:noFill/>
        </p:spPr>
        <p:txBody>
          <a:bodyPr wrap="none" rtlCol="0">
            <a:spAutoFit/>
          </a:bodyPr>
          <a:lstStyle/>
          <a:p>
            <a:r>
              <a:rPr lang="en-US" dirty="0" smtClean="0"/>
              <a:t>Richard Lasky – Summer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Nuclear Power Plant</a:t>
            </a:r>
            <a:endParaRPr lang="en-US" dirty="0"/>
          </a:p>
        </p:txBody>
      </p:sp>
      <p:sp>
        <p:nvSpPr>
          <p:cNvPr id="3" name="Content Placeholder 2"/>
          <p:cNvSpPr>
            <a:spLocks noGrp="1"/>
          </p:cNvSpPr>
          <p:nvPr>
            <p:ph idx="1"/>
          </p:nvPr>
        </p:nvSpPr>
        <p:spPr>
          <a:xfrm>
            <a:off x="533400" y="762000"/>
            <a:ext cx="8229600" cy="4525963"/>
          </a:xfrm>
        </p:spPr>
        <p:txBody>
          <a:bodyPr>
            <a:normAutofit/>
          </a:bodyPr>
          <a:lstStyle/>
          <a:p>
            <a:r>
              <a:rPr lang="en-US" sz="2400" dirty="0" smtClean="0"/>
              <a:t>The </a:t>
            </a:r>
            <a:r>
              <a:rPr lang="en-US" sz="2400" dirty="0"/>
              <a:t>chain reaction gives off heat </a:t>
            </a:r>
            <a:r>
              <a:rPr lang="en-US" sz="2400" dirty="0" smtClean="0"/>
              <a:t>energy</a:t>
            </a:r>
          </a:p>
          <a:p>
            <a:r>
              <a:rPr lang="en-US" sz="2400" dirty="0" smtClean="0"/>
              <a:t>The </a:t>
            </a:r>
            <a:r>
              <a:rPr lang="en-US" sz="2400" dirty="0"/>
              <a:t>heat energy is used to boil water in the core of the </a:t>
            </a:r>
            <a:r>
              <a:rPr lang="en-US" sz="2400" dirty="0" smtClean="0"/>
              <a:t>reactor</a:t>
            </a:r>
          </a:p>
          <a:p>
            <a:r>
              <a:rPr lang="en-US" sz="2400" dirty="0"/>
              <a:t>This water from around the nuclear core is sent to another section of the power </a:t>
            </a:r>
            <a:r>
              <a:rPr lang="en-US" sz="2400" dirty="0" smtClean="0"/>
              <a:t>plant</a:t>
            </a:r>
          </a:p>
          <a:p>
            <a:r>
              <a:rPr lang="en-US" sz="2400" dirty="0" smtClean="0"/>
              <a:t>In </a:t>
            </a:r>
            <a:r>
              <a:rPr lang="en-US" sz="2400" dirty="0"/>
              <a:t>the heat exchanger, it heats another set of pipes filled with water to make </a:t>
            </a:r>
            <a:r>
              <a:rPr lang="en-US" sz="2400" dirty="0" smtClean="0"/>
              <a:t>steam</a:t>
            </a:r>
          </a:p>
          <a:p>
            <a:r>
              <a:rPr lang="en-US" sz="2400" dirty="0"/>
              <a:t>The steam in this second set of pipes turns a turbine to generate electricity</a:t>
            </a:r>
          </a:p>
        </p:txBody>
      </p:sp>
      <p:pic>
        <p:nvPicPr>
          <p:cNvPr id="4" name="Picture 3" descr="[ Nuclear power plant drawing ]"/>
          <p:cNvPicPr/>
          <p:nvPr/>
        </p:nvPicPr>
        <p:blipFill>
          <a:blip r:embed="rId3" cstate="print"/>
          <a:srcRect/>
          <a:stretch>
            <a:fillRect/>
          </a:stretch>
        </p:blipFill>
        <p:spPr bwMode="auto">
          <a:xfrm>
            <a:off x="1981200" y="4495800"/>
            <a:ext cx="5334000" cy="2362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Nuclear Fusion</a:t>
            </a:r>
            <a:br>
              <a:rPr lang="en-US" b="1" dirty="0"/>
            </a:br>
            <a:endParaRPr lang="en-US" dirty="0"/>
          </a:p>
        </p:txBody>
      </p:sp>
      <p:sp>
        <p:nvSpPr>
          <p:cNvPr id="3" name="Content Placeholder 2"/>
          <p:cNvSpPr>
            <a:spLocks noGrp="1"/>
          </p:cNvSpPr>
          <p:nvPr>
            <p:ph idx="1"/>
          </p:nvPr>
        </p:nvSpPr>
        <p:spPr>
          <a:xfrm>
            <a:off x="533400" y="914400"/>
            <a:ext cx="8229600" cy="4525963"/>
          </a:xfrm>
        </p:spPr>
        <p:txBody>
          <a:bodyPr/>
          <a:lstStyle/>
          <a:p>
            <a:r>
              <a:rPr lang="en-US" dirty="0"/>
              <a:t>Fusion means joining smaller nuclei (the plural of nucleus) to make a larger </a:t>
            </a:r>
            <a:r>
              <a:rPr lang="en-US" dirty="0" smtClean="0"/>
              <a:t>nucleus</a:t>
            </a:r>
          </a:p>
          <a:p>
            <a:r>
              <a:rPr lang="en-US" dirty="0"/>
              <a:t>The sun uses nuclear fusion of hydrogen atoms into helium </a:t>
            </a:r>
            <a:r>
              <a:rPr lang="en-US" dirty="0" smtClean="0"/>
              <a:t>atoms</a:t>
            </a:r>
          </a:p>
          <a:p>
            <a:r>
              <a:rPr lang="en-US" dirty="0"/>
              <a:t>This gives off heat and light and other radiation</a:t>
            </a:r>
          </a:p>
        </p:txBody>
      </p:sp>
      <p:pic>
        <p:nvPicPr>
          <p:cNvPr id="4" name="Picture 3" descr="[ Nuclear fusion drawing ]"/>
          <p:cNvPicPr/>
          <p:nvPr/>
        </p:nvPicPr>
        <p:blipFill>
          <a:blip r:embed="rId3" cstate="print"/>
          <a:srcRect/>
          <a:stretch>
            <a:fillRect/>
          </a:stretch>
        </p:blipFill>
        <p:spPr bwMode="auto">
          <a:xfrm>
            <a:off x="2209800" y="4191000"/>
            <a:ext cx="4724400" cy="2667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t>Videos</a:t>
            </a:r>
            <a:endParaRPr lang="en-US" dirty="0"/>
          </a:p>
        </p:txBody>
      </p:sp>
      <p:sp>
        <p:nvSpPr>
          <p:cNvPr id="3" name="Content Placeholder 2"/>
          <p:cNvSpPr>
            <a:spLocks noGrp="1"/>
          </p:cNvSpPr>
          <p:nvPr>
            <p:ph idx="1"/>
          </p:nvPr>
        </p:nvSpPr>
        <p:spPr>
          <a:xfrm>
            <a:off x="533400" y="990600"/>
            <a:ext cx="8229600" cy="4525963"/>
          </a:xfrm>
        </p:spPr>
        <p:txBody>
          <a:bodyPr/>
          <a:lstStyle/>
          <a:p>
            <a:r>
              <a:rPr lang="en-US" dirty="0" smtClean="0">
                <a:hlinkClick r:id="rId3"/>
              </a:rPr>
              <a:t>http://www.teachersdomain.org/asset/phy03_vid_fission/</a:t>
            </a:r>
            <a:endParaRPr lang="en-US" dirty="0" smtClean="0"/>
          </a:p>
          <a:p>
            <a:r>
              <a:rPr lang="en-US" dirty="0" smtClean="0">
                <a:hlinkClick r:id="rId4"/>
              </a:rPr>
              <a:t>http://www.youtube.com/watch?v=mcxAlD7zQUQ&amp;feature=related</a:t>
            </a:r>
            <a:endParaRPr lang="en-US" dirty="0" smtClean="0"/>
          </a:p>
          <a:p>
            <a:r>
              <a:rPr lang="en-US" dirty="0" smtClean="0">
                <a:hlinkClick r:id="rId5"/>
              </a:rPr>
              <a:t>http://www.youtube.com/watch?v=OOf-tIj-JQU&amp;feature=related</a:t>
            </a:r>
            <a:endParaRPr lang="en-US" dirty="0" smtClean="0"/>
          </a:p>
          <a:p>
            <a:r>
              <a:rPr lang="en-US" smtClean="0">
                <a:hlinkClick r:id="rId6"/>
              </a:rPr>
              <a:t>http://www.youtube.com/watch?v=vDAZsPkTkMM&amp;feature=related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Accelerators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3"/>
              </a:rPr>
              <a:t>http://www.google.com/imgres?imgurl=http://www2.slac.stanford.edu/vvc/art/simplemodel2.gif&amp;imgrefurl=http://www2.slac.stanford.edu/vvc/theory/fundamental.html&amp;h=314&amp;w=288&amp;sz=18&amp;tbnid=wYM1ORfT4RYDfM:&amp;tbnh=117&amp;tbnw=107&amp;prev=/images%3Fq%3Delementary%2Bparticles&amp;hl=en&amp;usg=__UGLBHsqhD1jyrVAVk7bYMhOv1Vo=&amp;sa=X&amp;ei=C-sOTOWPI8OHnQf-hM2yDQ&amp;ved=0CDgQ9QEwB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fontScale="90000"/>
          </a:bodyPr>
          <a:lstStyle/>
          <a:p>
            <a:r>
              <a:rPr lang="en-US" dirty="0" smtClean="0"/>
              <a:t>Nuclear Fission</a:t>
            </a:r>
            <a:endParaRPr lang="en-US" dirty="0"/>
          </a:p>
        </p:txBody>
      </p:sp>
      <p:sp>
        <p:nvSpPr>
          <p:cNvPr id="3" name="Content Placeholder 2"/>
          <p:cNvSpPr>
            <a:spLocks noGrp="1"/>
          </p:cNvSpPr>
          <p:nvPr>
            <p:ph idx="1"/>
          </p:nvPr>
        </p:nvSpPr>
        <p:spPr>
          <a:xfrm>
            <a:off x="457200" y="990600"/>
            <a:ext cx="8229600" cy="4525963"/>
          </a:xfrm>
        </p:spPr>
        <p:txBody>
          <a:bodyPr/>
          <a:lstStyle/>
          <a:p>
            <a:r>
              <a:rPr lang="en-US" dirty="0"/>
              <a:t>Nuclear fission is the process of splitting atoms, or fissioning </a:t>
            </a:r>
            <a:r>
              <a:rPr lang="en-US" dirty="0" smtClean="0"/>
              <a:t>them</a:t>
            </a:r>
          </a:p>
          <a:p>
            <a:r>
              <a:rPr lang="en-US" dirty="0"/>
              <a:t>When a nucleus fissions, it splits into several smaller </a:t>
            </a:r>
            <a:r>
              <a:rPr lang="en-US" dirty="0" smtClean="0"/>
              <a:t>fragments</a:t>
            </a:r>
          </a:p>
          <a:p>
            <a:r>
              <a:rPr lang="en-US" dirty="0" smtClean="0"/>
              <a:t>These </a:t>
            </a:r>
            <a:r>
              <a:rPr lang="en-US" dirty="0"/>
              <a:t>fragments, or fission products, are about equal to half the original </a:t>
            </a:r>
            <a:r>
              <a:rPr lang="en-US" dirty="0" smtClean="0"/>
              <a:t>mass</a:t>
            </a:r>
          </a:p>
          <a:p>
            <a:r>
              <a:rPr lang="en-US" dirty="0"/>
              <a:t>Two or three neutrons are also emitted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smtClean="0"/>
              <a:t>Nuclear Fission</a:t>
            </a:r>
            <a:endParaRPr lang="en-US" dirty="0"/>
          </a:p>
        </p:txBody>
      </p:sp>
      <p:sp>
        <p:nvSpPr>
          <p:cNvPr id="3" name="Content Placeholder 2"/>
          <p:cNvSpPr>
            <a:spLocks noGrp="1"/>
          </p:cNvSpPr>
          <p:nvPr>
            <p:ph idx="1"/>
          </p:nvPr>
        </p:nvSpPr>
        <p:spPr>
          <a:xfrm>
            <a:off x="457200" y="1066800"/>
            <a:ext cx="8229600" cy="4525963"/>
          </a:xfrm>
        </p:spPr>
        <p:txBody>
          <a:bodyPr/>
          <a:lstStyle/>
          <a:p>
            <a:r>
              <a:rPr lang="en-US" dirty="0"/>
              <a:t>The sum of the masses of these fragments is less than the original mass. This 'missing' mass (about 0.1 percent of the original mass) has been converted into energy according to Einstein's </a:t>
            </a:r>
            <a:r>
              <a:rPr lang="en-US" dirty="0" smtClean="0"/>
              <a:t>equation</a:t>
            </a:r>
          </a:p>
          <a:p>
            <a:endParaRPr lang="en-US" dirty="0"/>
          </a:p>
        </p:txBody>
      </p:sp>
      <p:pic>
        <p:nvPicPr>
          <p:cNvPr id="4" name="Picture 3" descr="Nuclear Fission"/>
          <p:cNvPicPr/>
          <p:nvPr/>
        </p:nvPicPr>
        <p:blipFill>
          <a:blip r:embed="rId3" cstate="print"/>
          <a:srcRect/>
          <a:stretch>
            <a:fillRect/>
          </a:stretch>
        </p:blipFill>
        <p:spPr bwMode="auto">
          <a:xfrm>
            <a:off x="2438400" y="3733800"/>
            <a:ext cx="4343400" cy="3124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Nuclear Chain Reactions</a:t>
            </a:r>
            <a:br>
              <a:rPr lang="en-US" b="1" dirty="0"/>
            </a:br>
            <a:endParaRPr lang="en-US" dirty="0"/>
          </a:p>
        </p:txBody>
      </p:sp>
      <p:sp>
        <p:nvSpPr>
          <p:cNvPr id="3" name="Content Placeholder 2"/>
          <p:cNvSpPr>
            <a:spLocks noGrp="1"/>
          </p:cNvSpPr>
          <p:nvPr>
            <p:ph idx="1"/>
          </p:nvPr>
        </p:nvSpPr>
        <p:spPr>
          <a:xfrm>
            <a:off x="457200" y="838200"/>
            <a:ext cx="8229600" cy="4525963"/>
          </a:xfrm>
        </p:spPr>
        <p:txBody>
          <a:bodyPr>
            <a:normAutofit/>
          </a:bodyPr>
          <a:lstStyle/>
          <a:p>
            <a:r>
              <a:rPr lang="en-US" sz="2400" dirty="0"/>
              <a:t>A chain reaction refers to a process in which neutrons released in fission produce an additional fission in at least one further </a:t>
            </a:r>
            <a:r>
              <a:rPr lang="en-US" sz="2400" dirty="0" smtClean="0"/>
              <a:t>nucleus</a:t>
            </a:r>
          </a:p>
          <a:p>
            <a:r>
              <a:rPr lang="en-US" sz="2400" dirty="0"/>
              <a:t>This nucleus in turn produces neutrons, and the process repeats</a:t>
            </a:r>
          </a:p>
        </p:txBody>
      </p:sp>
      <p:pic>
        <p:nvPicPr>
          <p:cNvPr id="5" name="Picture 4" descr="Nuclear Chain Reaction"/>
          <p:cNvPicPr/>
          <p:nvPr/>
        </p:nvPicPr>
        <p:blipFill>
          <a:blip r:embed="rId3" cstate="print"/>
          <a:srcRect/>
          <a:stretch>
            <a:fillRect/>
          </a:stretch>
        </p:blipFill>
        <p:spPr bwMode="auto">
          <a:xfrm>
            <a:off x="2133600" y="2743200"/>
            <a:ext cx="4762500" cy="3810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Energy Released From Each Fission</a:t>
            </a:r>
            <a:br>
              <a:rPr lang="en-US" b="1" dirty="0"/>
            </a:br>
            <a:endParaRPr lang="en-US" dirty="0"/>
          </a:p>
        </p:txBody>
      </p:sp>
      <p:sp>
        <p:nvSpPr>
          <p:cNvPr id="3" name="Content Placeholder 2"/>
          <p:cNvSpPr>
            <a:spLocks noGrp="1"/>
          </p:cNvSpPr>
          <p:nvPr>
            <p:ph idx="1"/>
          </p:nvPr>
        </p:nvSpPr>
        <p:spPr>
          <a:xfrm>
            <a:off x="457200" y="1143000"/>
            <a:ext cx="8229600" cy="4525963"/>
          </a:xfrm>
        </p:spPr>
        <p:txBody>
          <a:bodyPr>
            <a:normAutofit fontScale="92500"/>
          </a:bodyPr>
          <a:lstStyle/>
          <a:p>
            <a:pPr>
              <a:buNone/>
            </a:pPr>
            <a:r>
              <a:rPr lang="en-US" dirty="0"/>
              <a:t>165 </a:t>
            </a:r>
            <a:r>
              <a:rPr lang="en-US" dirty="0" err="1" smtClean="0"/>
              <a:t>MeV</a:t>
            </a:r>
            <a:r>
              <a:rPr lang="en-US" dirty="0" smtClean="0"/>
              <a:t> ~ kinetic energy of fission products </a:t>
            </a:r>
            <a:r>
              <a:rPr lang="en-US" dirty="0"/>
              <a:t/>
            </a:r>
            <a:br>
              <a:rPr lang="en-US" dirty="0"/>
            </a:br>
            <a:r>
              <a:rPr lang="en-US" dirty="0" smtClean="0"/>
              <a:t>7 </a:t>
            </a:r>
            <a:r>
              <a:rPr lang="en-US" dirty="0" err="1" smtClean="0"/>
              <a:t>MeV</a:t>
            </a:r>
            <a:r>
              <a:rPr lang="en-US" dirty="0" smtClean="0"/>
              <a:t> ~ gamma rays </a:t>
            </a:r>
            <a:r>
              <a:rPr lang="en-US" dirty="0"/>
              <a:t/>
            </a:r>
            <a:br>
              <a:rPr lang="en-US" dirty="0"/>
            </a:br>
            <a:r>
              <a:rPr lang="en-US" dirty="0"/>
              <a:t>6 </a:t>
            </a:r>
            <a:r>
              <a:rPr lang="en-US" dirty="0" err="1" smtClean="0"/>
              <a:t>MeV</a:t>
            </a:r>
            <a:r>
              <a:rPr lang="en-US" dirty="0" smtClean="0"/>
              <a:t> ~ kinetic energy of the neutrons </a:t>
            </a:r>
            <a:r>
              <a:rPr lang="en-US" dirty="0"/>
              <a:t/>
            </a:r>
            <a:br>
              <a:rPr lang="en-US" dirty="0"/>
            </a:br>
            <a:r>
              <a:rPr lang="en-US" dirty="0"/>
              <a:t>7 </a:t>
            </a:r>
            <a:r>
              <a:rPr lang="en-US" dirty="0" err="1" smtClean="0"/>
              <a:t>MeV</a:t>
            </a:r>
            <a:r>
              <a:rPr lang="en-US" dirty="0" smtClean="0"/>
              <a:t> ~ energy from fission products </a:t>
            </a:r>
            <a:r>
              <a:rPr lang="en-US" dirty="0"/>
              <a:t/>
            </a:r>
            <a:br>
              <a:rPr lang="en-US" dirty="0"/>
            </a:br>
            <a:r>
              <a:rPr lang="en-US" dirty="0"/>
              <a:t>6 </a:t>
            </a:r>
            <a:r>
              <a:rPr lang="en-US" dirty="0" err="1" smtClean="0"/>
              <a:t>MeV</a:t>
            </a:r>
            <a:r>
              <a:rPr lang="en-US" dirty="0" smtClean="0"/>
              <a:t> ~ gamma rays from fission products </a:t>
            </a:r>
            <a:r>
              <a:rPr lang="en-US" dirty="0"/>
              <a:t/>
            </a:r>
            <a:br>
              <a:rPr lang="en-US" dirty="0"/>
            </a:br>
            <a:r>
              <a:rPr lang="en-US" dirty="0"/>
              <a:t>9 </a:t>
            </a:r>
            <a:r>
              <a:rPr lang="en-US" dirty="0" err="1" smtClean="0"/>
              <a:t>MeV</a:t>
            </a:r>
            <a:r>
              <a:rPr lang="en-US" dirty="0" smtClean="0"/>
              <a:t> ~ anti-neutrinos from fission products </a:t>
            </a:r>
            <a:r>
              <a:rPr lang="en-US" dirty="0"/>
              <a:t/>
            </a:r>
            <a:br>
              <a:rPr lang="en-US" dirty="0"/>
            </a:br>
            <a:endParaRPr lang="en-US" dirty="0"/>
          </a:p>
          <a:p>
            <a:pPr>
              <a:buNone/>
            </a:pPr>
            <a:r>
              <a:rPr lang="en-US" b="1" dirty="0"/>
              <a:t>200 </a:t>
            </a:r>
            <a:r>
              <a:rPr lang="en-US" b="1" dirty="0" err="1"/>
              <a:t>MeV</a:t>
            </a:r>
            <a:endParaRPr lang="en-US" dirty="0"/>
          </a:p>
          <a:p>
            <a:pPr>
              <a:buNone/>
            </a:pPr>
            <a:r>
              <a:rPr lang="en-US" dirty="0" smtClean="0"/>
              <a:t>1 </a:t>
            </a:r>
            <a:r>
              <a:rPr lang="en-US" dirty="0" err="1"/>
              <a:t>MeV</a:t>
            </a:r>
            <a:r>
              <a:rPr lang="en-US" dirty="0"/>
              <a:t> (million electron volts) = 1.609 x 10 </a:t>
            </a:r>
            <a:r>
              <a:rPr lang="en-US" b="1" baseline="30000" dirty="0"/>
              <a:t>-13</a:t>
            </a:r>
            <a:r>
              <a:rPr lang="en-US" dirty="0"/>
              <a:t> joules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lstStyle/>
          <a:p>
            <a:r>
              <a:rPr lang="en-US" dirty="0"/>
              <a:t>The process may be controlled (nuclear power) or uncontrolled (nuclear weapons)</a:t>
            </a:r>
          </a:p>
        </p:txBody>
      </p:sp>
      <p:sp>
        <p:nvSpPr>
          <p:cNvPr id="4" name="Title 1"/>
          <p:cNvSpPr>
            <a:spLocks noGrp="1"/>
          </p:cNvSpPr>
          <p:nvPr>
            <p:ph type="title"/>
          </p:nvPr>
        </p:nvSpPr>
        <p:spPr>
          <a:xfrm>
            <a:off x="457200" y="274638"/>
            <a:ext cx="8229600" cy="563562"/>
          </a:xfrm>
        </p:spPr>
        <p:txBody>
          <a:bodyPr>
            <a:normAutofit fontScale="90000"/>
          </a:bodyPr>
          <a:lstStyle/>
          <a:p>
            <a:r>
              <a:rPr lang="en-US" b="1" dirty="0"/>
              <a:t>Nuclear Chain Reactions</a:t>
            </a:r>
            <a:br>
              <a:rPr lang="en-US" b="1"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Critical Mass</a:t>
            </a:r>
            <a:br>
              <a:rPr lang="en-US" b="1" dirty="0"/>
            </a:br>
            <a:endParaRPr lang="en-US"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a:t>Although two to three neutrons are produced for every fission, not all of these neutrons are available for continuing the fission </a:t>
            </a:r>
            <a:r>
              <a:rPr lang="en-US" dirty="0" smtClean="0"/>
              <a:t>reaction</a:t>
            </a:r>
          </a:p>
          <a:p>
            <a:r>
              <a:rPr lang="en-US" dirty="0"/>
              <a:t>At the point where the chain reaction can become self-sustaining, this is referred to as </a:t>
            </a:r>
            <a:r>
              <a:rPr lang="en-US" b="1" i="1" dirty="0"/>
              <a:t>critical </a:t>
            </a:r>
            <a:r>
              <a:rPr lang="en-US" b="1" i="1" dirty="0" smtClean="0"/>
              <a:t>mass</a:t>
            </a:r>
          </a:p>
          <a:p>
            <a:r>
              <a:rPr lang="en-US" dirty="0"/>
              <a:t>A sphere has the minimum possible surface area for a given </a:t>
            </a:r>
            <a:r>
              <a:rPr lang="en-US" dirty="0" smtClean="0"/>
              <a:t>mass</a:t>
            </a:r>
          </a:p>
          <a:p>
            <a:r>
              <a:rPr lang="en-US" dirty="0" smtClean="0"/>
              <a:t>surround </a:t>
            </a:r>
            <a:r>
              <a:rPr lang="en-US" dirty="0"/>
              <a:t>the fissionable material with a suitable neutron "</a:t>
            </a:r>
            <a:r>
              <a:rPr lang="en-US" dirty="0" smtClean="0"/>
              <a:t>reflector“</a:t>
            </a:r>
          </a:p>
          <a:p>
            <a:r>
              <a:rPr lang="en-US" dirty="0"/>
              <a:t>only about 11 pounds (5 kilograms) of nearly pure or weapon's grade plutonium 239 or about 33 pounds (15 kilograms) uranium 235 is needed to achieve critical </a:t>
            </a:r>
            <a:r>
              <a:rPr lang="en-US" dirty="0" smtClean="0"/>
              <a:t>mass</a:t>
            </a:r>
          </a:p>
          <a:p>
            <a:r>
              <a:rPr lang="en-US" sz="4400" b="1" i="1" dirty="0" smtClean="0"/>
              <a:t>An Atomic Bomb</a:t>
            </a:r>
            <a:endParaRPr lang="en-US" sz="52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Controlled Nuclear Fission</a:t>
            </a:r>
            <a:br>
              <a:rPr lang="en-US" b="1" dirty="0"/>
            </a:br>
            <a:endParaRPr lang="en-US" dirty="0"/>
          </a:p>
        </p:txBody>
      </p:sp>
      <p:sp>
        <p:nvSpPr>
          <p:cNvPr id="3" name="Content Placeholder 2"/>
          <p:cNvSpPr>
            <a:spLocks noGrp="1"/>
          </p:cNvSpPr>
          <p:nvPr>
            <p:ph idx="1"/>
          </p:nvPr>
        </p:nvSpPr>
        <p:spPr>
          <a:xfrm>
            <a:off x="152400" y="762000"/>
            <a:ext cx="8991600" cy="4525963"/>
          </a:xfrm>
        </p:spPr>
        <p:txBody>
          <a:bodyPr>
            <a:normAutofit/>
          </a:bodyPr>
          <a:lstStyle/>
          <a:p>
            <a:r>
              <a:rPr lang="en-US" sz="2400" dirty="0"/>
              <a:t>To maintain a sustained controlled nuclear reaction, for every 2 or 3 neutrons released, only one must be allowed to strike another uranium </a:t>
            </a:r>
            <a:r>
              <a:rPr lang="en-US" sz="2400" dirty="0" smtClean="0"/>
              <a:t>nucleus</a:t>
            </a:r>
          </a:p>
          <a:p>
            <a:r>
              <a:rPr lang="en-US" sz="2400" dirty="0"/>
              <a:t>If this ratio is less than one then the reaction will die out; if it is </a:t>
            </a:r>
            <a:r>
              <a:rPr lang="en-US" sz="2400" dirty="0" smtClean="0"/>
              <a:t>greater </a:t>
            </a:r>
            <a:r>
              <a:rPr lang="en-US" sz="2400" dirty="0"/>
              <a:t>than one it will grow uncontrolled (an atomic explosion</a:t>
            </a:r>
            <a:r>
              <a:rPr lang="en-US" sz="2400" dirty="0" smtClean="0"/>
              <a:t>)</a:t>
            </a:r>
          </a:p>
          <a:p>
            <a:r>
              <a:rPr lang="en-US" sz="2400" dirty="0"/>
              <a:t>A neutron absorbing element must be present to control the amount of free neutrons </a:t>
            </a:r>
          </a:p>
        </p:txBody>
      </p:sp>
      <p:pic>
        <p:nvPicPr>
          <p:cNvPr id="4" name="Picture 3" descr="Controlled Nuclear Chain Reaction"/>
          <p:cNvPicPr/>
          <p:nvPr/>
        </p:nvPicPr>
        <p:blipFill>
          <a:blip r:embed="rId3" cstate="print"/>
          <a:srcRect/>
          <a:stretch>
            <a:fillRect/>
          </a:stretch>
        </p:blipFill>
        <p:spPr bwMode="auto">
          <a:xfrm>
            <a:off x="2286000" y="3733800"/>
            <a:ext cx="4724400" cy="3124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Little Boy: A Gun-Type Bomb</a:t>
            </a:r>
            <a:br>
              <a:rPr lang="en-US" b="1" dirty="0"/>
            </a:br>
            <a:endParaRPr lang="en-US" dirty="0"/>
          </a:p>
        </p:txBody>
      </p:sp>
      <p:pic>
        <p:nvPicPr>
          <p:cNvPr id="4" name="Picture 3" descr="Little Boy: A Gun-Type Bomb 3D cut-away"/>
          <p:cNvPicPr/>
          <p:nvPr/>
        </p:nvPicPr>
        <p:blipFill>
          <a:blip r:embed="rId3" cstate="print"/>
          <a:srcRect/>
          <a:stretch>
            <a:fillRect/>
          </a:stretch>
        </p:blipFill>
        <p:spPr bwMode="auto">
          <a:xfrm>
            <a:off x="1066800" y="1600200"/>
            <a:ext cx="6858000" cy="3505200"/>
          </a:xfrm>
          <a:prstGeom prst="rect">
            <a:avLst/>
          </a:prstGeom>
          <a:noFill/>
          <a:ln w="9525">
            <a:noFill/>
            <a:miter lim="800000"/>
            <a:headEnd/>
            <a:tailEnd/>
          </a:ln>
        </p:spPr>
      </p:pic>
      <p:sp>
        <p:nvSpPr>
          <p:cNvPr id="5" name="TextBox 4"/>
          <p:cNvSpPr txBox="1"/>
          <p:nvPr/>
        </p:nvSpPr>
        <p:spPr>
          <a:xfrm>
            <a:off x="1371600" y="5486400"/>
            <a:ext cx="6553200" cy="646331"/>
          </a:xfrm>
          <a:prstGeom prst="rect">
            <a:avLst/>
          </a:prstGeom>
          <a:noFill/>
        </p:spPr>
        <p:txBody>
          <a:bodyPr wrap="square" rtlCol="0">
            <a:spAutoFit/>
          </a:bodyPr>
          <a:lstStyle/>
          <a:p>
            <a:r>
              <a:rPr lang="en-US" dirty="0"/>
              <a:t>gun that fired one mass of uranium 235 at another mass of uranium 235, thus creating a supercritical mass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514</Words>
  <Application>Microsoft Office PowerPoint</Application>
  <PresentationFormat>On-screen Show (4:3)</PresentationFormat>
  <Paragraphs>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Nuclear Fission and Fusion</vt:lpstr>
      <vt:lpstr>Nuclear Fission</vt:lpstr>
      <vt:lpstr>Nuclear Fission</vt:lpstr>
      <vt:lpstr>Nuclear Chain Reactions </vt:lpstr>
      <vt:lpstr>Energy Released From Each Fission </vt:lpstr>
      <vt:lpstr>Nuclear Chain Reactions </vt:lpstr>
      <vt:lpstr>Critical Mass </vt:lpstr>
      <vt:lpstr>Controlled Nuclear Fission </vt:lpstr>
      <vt:lpstr>Little Boy: A Gun-Type Bomb </vt:lpstr>
      <vt:lpstr>Nuclear Power Plant</vt:lpstr>
      <vt:lpstr>Nuclear Fusion </vt:lpstr>
      <vt:lpstr>Videos</vt:lpstr>
      <vt:lpstr>Accelerators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Fission and Fusion</dc:title>
  <dc:creator>Richard Lasky</dc:creator>
  <cp:lastModifiedBy>Admin</cp:lastModifiedBy>
  <cp:revision>24</cp:revision>
  <dcterms:created xsi:type="dcterms:W3CDTF">2010-06-09T03:02:17Z</dcterms:created>
  <dcterms:modified xsi:type="dcterms:W3CDTF">2010-07-22T01:26:37Z</dcterms:modified>
</cp:coreProperties>
</file>