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5" r:id="rId17"/>
    <p:sldId id="271" r:id="rId18"/>
    <p:sldId id="272" r:id="rId19"/>
    <p:sldId id="273" r:id="rId20"/>
    <p:sldId id="274" r:id="rId21"/>
    <p:sldId id="276" r:id="rId22"/>
    <p:sldId id="277" r:id="rId23"/>
    <p:sldId id="279"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2E2FC6-2DF9-452E-8032-0C2DDC230B5A}" type="datetimeFigureOut">
              <a:rPr lang="en-US" smtClean="0"/>
              <a:pPr/>
              <a:t>7/29/2010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6BA02-4B9F-4A0B-9544-5AA3A56E5166}" type="slidenum">
              <a:rPr lang="en-US" smtClean="0"/>
              <a:pPr/>
              <a:t>‹#›</a:t>
            </a:fld>
            <a:endParaRPr lang="en-US"/>
          </a:p>
        </p:txBody>
      </p:sp>
    </p:spTree>
    <p:extLst>
      <p:ext uri="{BB962C8B-B14F-4D97-AF65-F5344CB8AC3E}">
        <p14:creationId xmlns:p14="http://schemas.microsoft.com/office/powerpoint/2010/main" val="570235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986BA02-4B9F-4A0B-9544-5AA3A56E51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86BA02-4B9F-4A0B-9544-5AA3A56E51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9F7FE9-ED2E-4893-BDF3-101749C99621}"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F7FE9-ED2E-4893-BDF3-101749C99621}"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F7FE9-ED2E-4893-BDF3-101749C99621}"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F7FE9-ED2E-4893-BDF3-101749C99621}"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9F7FE9-ED2E-4893-BDF3-101749C99621}" type="datetimeFigureOut">
              <a:rPr lang="en-US" smtClean="0"/>
              <a:pPr/>
              <a:t>7/29/2010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9F7FE9-ED2E-4893-BDF3-101749C99621}" type="datetimeFigureOut">
              <a:rPr lang="en-US" smtClean="0"/>
              <a:pPr/>
              <a:t>7/29/2010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9F7FE9-ED2E-4893-BDF3-101749C99621}" type="datetimeFigureOut">
              <a:rPr lang="en-US" smtClean="0"/>
              <a:pPr/>
              <a:t>7/29/2010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9F7FE9-ED2E-4893-BDF3-101749C99621}" type="datetimeFigureOut">
              <a:rPr lang="en-US" smtClean="0"/>
              <a:pPr/>
              <a:t>7/29/2010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F7FE9-ED2E-4893-BDF3-101749C99621}" type="datetimeFigureOut">
              <a:rPr lang="en-US" smtClean="0"/>
              <a:pPr/>
              <a:t>7/29/2010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F7FE9-ED2E-4893-BDF3-101749C99621}" type="datetimeFigureOut">
              <a:rPr lang="en-US" smtClean="0"/>
              <a:pPr/>
              <a:t>7/29/2010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F7FE9-ED2E-4893-BDF3-101749C99621}" type="datetimeFigureOut">
              <a:rPr lang="en-US" smtClean="0"/>
              <a:pPr/>
              <a:t>7/29/2010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D577A-41AB-494D-ABD6-8280D7331C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F7FE9-ED2E-4893-BDF3-101749C99621}" type="datetimeFigureOut">
              <a:rPr lang="en-US" smtClean="0"/>
              <a:pPr/>
              <a:t>7/29/2010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D577A-41AB-494D-ABD6-8280D7331C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lFXUfK_C8jY"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eok12.com/php/watch.php?v=zX557e4374675e794c186673&amp;t=Radioactivit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daviddarling.info/encyclopedia/M/mass_number.html" TargetMode="External"/><Relationship Id="rId7"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daviddarling.info/encyclopedia/P/plutonium.html" TargetMode="External"/><Relationship Id="rId5" Type="http://schemas.openxmlformats.org/officeDocument/2006/relationships/hyperlink" Target="http://www.daviddarling.info/encyclopedia/T/thorium.html" TargetMode="External"/><Relationship Id="rId4" Type="http://schemas.openxmlformats.org/officeDocument/2006/relationships/hyperlink" Target="http://www.daviddarling.info/encyclopedia/U/uranium.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video.google.com/videoplay?docid=4233777797536713826"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l93naDmFgzE&amp;feature=related"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www.youtube.com/watch?v=515BlcHomw8&amp;feature=related" TargetMode="Externa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lon-capa.org/~mmp/applist/decay/decay.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Nuclear Physics and Radiation</a:t>
            </a:r>
            <a:endParaRPr lang="en-US" dirty="0"/>
          </a:p>
        </p:txBody>
      </p:sp>
      <p:pic>
        <p:nvPicPr>
          <p:cNvPr id="3" name="Picture 2"/>
          <p:cNvPicPr>
            <a:picLocks noChangeAspect="1" noChangeArrowheads="1"/>
          </p:cNvPicPr>
          <p:nvPr/>
        </p:nvPicPr>
        <p:blipFill>
          <a:blip r:embed="rId3" cstate="print"/>
          <a:srcRect/>
          <a:stretch>
            <a:fillRect/>
          </a:stretch>
        </p:blipFill>
        <p:spPr bwMode="auto">
          <a:xfrm>
            <a:off x="2209800" y="1"/>
            <a:ext cx="6934200" cy="1124060"/>
          </a:xfrm>
          <a:prstGeom prst="rect">
            <a:avLst/>
          </a:prstGeom>
          <a:noFill/>
          <a:ln w="9525">
            <a:noFill/>
            <a:miter lim="800000"/>
            <a:headEnd/>
            <a:tailEnd/>
          </a:ln>
        </p:spPr>
      </p:pic>
      <p:pic>
        <p:nvPicPr>
          <p:cNvPr id="4" name="Picture 2" descr="Athletics Logo 4"/>
          <p:cNvPicPr>
            <a:picLocks noChangeAspect="1" noChangeArrowheads="1"/>
          </p:cNvPicPr>
          <p:nvPr/>
        </p:nvPicPr>
        <p:blipFill>
          <a:blip r:embed="rId4" cstate="print"/>
          <a:srcRect/>
          <a:stretch>
            <a:fillRect/>
          </a:stretch>
        </p:blipFill>
        <p:spPr bwMode="auto">
          <a:xfrm>
            <a:off x="1" y="1"/>
            <a:ext cx="2209800" cy="1325332"/>
          </a:xfrm>
          <a:prstGeom prst="rect">
            <a:avLst/>
          </a:prstGeom>
          <a:noFill/>
        </p:spPr>
      </p:pic>
      <p:sp>
        <p:nvSpPr>
          <p:cNvPr id="5" name="TextBox 4"/>
          <p:cNvSpPr txBox="1"/>
          <p:nvPr/>
        </p:nvSpPr>
        <p:spPr>
          <a:xfrm>
            <a:off x="4495800" y="6248400"/>
            <a:ext cx="2985176" cy="369332"/>
          </a:xfrm>
          <a:prstGeom prst="rect">
            <a:avLst/>
          </a:prstGeom>
          <a:noFill/>
        </p:spPr>
        <p:txBody>
          <a:bodyPr wrap="none" rtlCol="0">
            <a:spAutoFit/>
          </a:bodyPr>
          <a:lstStyle/>
          <a:p>
            <a:r>
              <a:rPr lang="en-US" dirty="0" smtClean="0"/>
              <a:t>Richard Lasky – Summer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smtClean="0"/>
              <a:t>Stability of the nucleus</a:t>
            </a:r>
            <a:endParaRPr lang="en-US" dirty="0"/>
          </a:p>
        </p:txBody>
      </p:sp>
      <p:sp>
        <p:nvSpPr>
          <p:cNvPr id="3" name="Content Placeholder 2"/>
          <p:cNvSpPr>
            <a:spLocks noGrp="1"/>
          </p:cNvSpPr>
          <p:nvPr>
            <p:ph idx="1"/>
          </p:nvPr>
        </p:nvSpPr>
        <p:spPr>
          <a:xfrm>
            <a:off x="533400" y="990600"/>
            <a:ext cx="8229600" cy="5562600"/>
          </a:xfrm>
        </p:spPr>
        <p:txBody>
          <a:bodyPr/>
          <a:lstStyle/>
          <a:p>
            <a:r>
              <a:rPr lang="en-US" dirty="0" smtClean="0"/>
              <a:t>Since protons are positively charged !!!</a:t>
            </a:r>
          </a:p>
          <a:p>
            <a:r>
              <a:rPr lang="en-US" dirty="0" smtClean="0"/>
              <a:t>Why don’t </a:t>
            </a:r>
            <a:r>
              <a:rPr lang="en-US" smtClean="0"/>
              <a:t>the protons </a:t>
            </a:r>
            <a:r>
              <a:rPr lang="en-US" dirty="0" smtClean="0"/>
              <a:t>repel each other causing the nucleus to come apart?</a:t>
            </a:r>
          </a:p>
          <a:p>
            <a:r>
              <a:rPr lang="en-US" dirty="0" smtClean="0"/>
              <a:t>The </a:t>
            </a:r>
            <a:r>
              <a:rPr lang="en-US" b="1" i="1" dirty="0" smtClean="0"/>
              <a:t>strong nuclear force</a:t>
            </a:r>
            <a:r>
              <a:rPr lang="en-US" dirty="0" smtClean="0"/>
              <a:t> holds all nucleons (protons and neutrons) together </a:t>
            </a:r>
          </a:p>
          <a:p>
            <a:r>
              <a:rPr lang="en-US" dirty="0" smtClean="0"/>
              <a:t>This force is:</a:t>
            </a:r>
          </a:p>
          <a:p>
            <a:pPr lvl="1"/>
            <a:r>
              <a:rPr lang="en-US" dirty="0" smtClean="0"/>
              <a:t> stronger than the electrical force</a:t>
            </a:r>
          </a:p>
          <a:p>
            <a:pPr lvl="1"/>
            <a:r>
              <a:rPr lang="en-US" dirty="0" smtClean="0"/>
              <a:t>It is short range</a:t>
            </a:r>
          </a:p>
          <a:p>
            <a:r>
              <a:rPr lang="en-US" dirty="0" smtClean="0"/>
              <a:t>This is compared to electrical and gravitational forces that are long range</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Forces in nature</a:t>
            </a:r>
            <a:endParaRPr lang="en-US" dirty="0"/>
          </a:p>
        </p:txBody>
      </p:sp>
      <p:sp>
        <p:nvSpPr>
          <p:cNvPr id="3" name="Content Placeholder 2"/>
          <p:cNvSpPr>
            <a:spLocks noGrp="1"/>
          </p:cNvSpPr>
          <p:nvPr>
            <p:ph idx="1"/>
          </p:nvPr>
        </p:nvSpPr>
        <p:spPr>
          <a:xfrm>
            <a:off x="609600" y="1143000"/>
            <a:ext cx="8229600" cy="4525963"/>
          </a:xfrm>
        </p:spPr>
        <p:txBody>
          <a:bodyPr/>
          <a:lstStyle/>
          <a:p>
            <a:r>
              <a:rPr lang="en-US" dirty="0" smtClean="0"/>
              <a:t>There is another nuclear force that shows up with some radioactivity called the </a:t>
            </a:r>
            <a:r>
              <a:rPr lang="en-US" b="1" i="1" dirty="0" smtClean="0"/>
              <a:t>weak nuclear  force</a:t>
            </a:r>
            <a:endParaRPr lang="en-US" dirty="0" smtClean="0"/>
          </a:p>
          <a:p>
            <a:r>
              <a:rPr lang="en-US" sz="3600" dirty="0" smtClean="0"/>
              <a:t>Four known forces in nature</a:t>
            </a:r>
          </a:p>
          <a:p>
            <a:pPr marL="971550" lvl="1" indent="-514350">
              <a:buFont typeface="+mj-lt"/>
              <a:buAutoNum type="arabicPeriod"/>
            </a:pPr>
            <a:r>
              <a:rPr lang="en-US" dirty="0" smtClean="0"/>
              <a:t>Strong nuclear</a:t>
            </a:r>
          </a:p>
          <a:p>
            <a:pPr marL="971550" lvl="1" indent="-514350">
              <a:buFont typeface="+mj-lt"/>
              <a:buAutoNum type="arabicPeriod"/>
            </a:pPr>
            <a:r>
              <a:rPr lang="en-US" dirty="0" smtClean="0"/>
              <a:t>Weak nuclear</a:t>
            </a:r>
          </a:p>
          <a:p>
            <a:pPr marL="971550" lvl="1" indent="-514350">
              <a:buFont typeface="+mj-lt"/>
              <a:buAutoNum type="arabicPeriod"/>
            </a:pPr>
            <a:r>
              <a:rPr lang="en-US" dirty="0" smtClean="0"/>
              <a:t>Electromagnetism </a:t>
            </a:r>
            <a:endParaRPr lang="en-US" dirty="0" smtClean="0"/>
          </a:p>
          <a:p>
            <a:pPr marL="971550" lvl="1" indent="-514350">
              <a:buFont typeface="+mj-lt"/>
              <a:buAutoNum type="arabicPeriod"/>
            </a:pPr>
            <a:r>
              <a:rPr lang="en-US" dirty="0" smtClean="0"/>
              <a:t>Gravity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dirty="0" smtClean="0"/>
              <a:t>Radioactivity</a:t>
            </a:r>
            <a:endParaRPr lang="en-US" dirty="0"/>
          </a:p>
        </p:txBody>
      </p:sp>
      <p:sp>
        <p:nvSpPr>
          <p:cNvPr id="3" name="Content Placeholder 2"/>
          <p:cNvSpPr>
            <a:spLocks noGrp="1"/>
          </p:cNvSpPr>
          <p:nvPr>
            <p:ph idx="1"/>
          </p:nvPr>
        </p:nvSpPr>
        <p:spPr>
          <a:xfrm>
            <a:off x="533400" y="914400"/>
            <a:ext cx="8229600" cy="5257800"/>
          </a:xfrm>
        </p:spPr>
        <p:txBody>
          <a:bodyPr>
            <a:normAutofit fontScale="92500" lnSpcReduction="10000"/>
          </a:bodyPr>
          <a:lstStyle/>
          <a:p>
            <a:r>
              <a:rPr lang="en-US" dirty="0" smtClean="0"/>
              <a:t>First discovered by Henri </a:t>
            </a:r>
            <a:r>
              <a:rPr lang="en-US" dirty="0" err="1" smtClean="0"/>
              <a:t>Becqurerel</a:t>
            </a:r>
            <a:r>
              <a:rPr lang="en-US" dirty="0" smtClean="0"/>
              <a:t>  in 1896</a:t>
            </a:r>
          </a:p>
          <a:p>
            <a:pPr lvl="1"/>
            <a:r>
              <a:rPr lang="en-US" dirty="0" smtClean="0"/>
              <a:t>Found that uranium would darken a photographic plate through a protective wrapping</a:t>
            </a:r>
          </a:p>
          <a:p>
            <a:r>
              <a:rPr lang="en-US" dirty="0" smtClean="0"/>
              <a:t>Next Marie Curie and Pierre Curie isolated two unknown elements that were radioactive</a:t>
            </a:r>
          </a:p>
          <a:p>
            <a:pPr lvl="1"/>
            <a:r>
              <a:rPr lang="en-US" dirty="0" smtClean="0"/>
              <a:t>Polonium and Radium</a:t>
            </a:r>
          </a:p>
          <a:p>
            <a:r>
              <a:rPr lang="en-US" dirty="0" smtClean="0"/>
              <a:t>They discovered that the source of radioactivity is deep within the nucleus  and is the result of the disintegration or decay of an unstable nucleus</a:t>
            </a:r>
          </a:p>
          <a:p>
            <a:r>
              <a:rPr lang="en-US" dirty="0" smtClean="0"/>
              <a:t>Radioactive isotopes occur in nature or can be produced in the laboratory</a:t>
            </a:r>
          </a:p>
        </p:txBody>
      </p:sp>
      <p:sp>
        <p:nvSpPr>
          <p:cNvPr id="4" name="Rectangle 3"/>
          <p:cNvSpPr/>
          <p:nvPr/>
        </p:nvSpPr>
        <p:spPr>
          <a:xfrm>
            <a:off x="1752600" y="6211669"/>
            <a:ext cx="4572000" cy="646331"/>
          </a:xfrm>
          <a:prstGeom prst="rect">
            <a:avLst/>
          </a:prstGeom>
        </p:spPr>
        <p:txBody>
          <a:bodyPr>
            <a:spAutoFit/>
          </a:bodyPr>
          <a:lstStyle/>
          <a:p>
            <a:r>
              <a:rPr lang="en-US" dirty="0">
                <a:hlinkClick r:id="rId3"/>
              </a:rPr>
              <a:t>http://www.youtube.com/watch?v=lFXUfK_C8jY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r>
              <a:rPr lang="en-US" dirty="0" smtClean="0"/>
              <a:t>Radioactivity</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r>
              <a:rPr lang="en-US" dirty="0" smtClean="0"/>
              <a:t>The three types of radiation are named after the first three letters of the Greek alphabet</a:t>
            </a:r>
          </a:p>
          <a:p>
            <a:r>
              <a:rPr lang="en-US" dirty="0" smtClean="0"/>
              <a:t>Alpha – </a:t>
            </a:r>
            <a:r>
              <a:rPr lang="el-GR" dirty="0" smtClean="0"/>
              <a:t>α</a:t>
            </a:r>
            <a:endParaRPr lang="en-US" dirty="0" smtClean="0"/>
          </a:p>
          <a:p>
            <a:pPr lvl="1"/>
            <a:r>
              <a:rPr lang="en-US" dirty="0" smtClean="0"/>
              <a:t>Positively charged</a:t>
            </a:r>
          </a:p>
          <a:p>
            <a:pPr lvl="1"/>
            <a:r>
              <a:rPr lang="en-US" dirty="0" smtClean="0"/>
              <a:t>Nuclei of helium atoms</a:t>
            </a:r>
          </a:p>
          <a:p>
            <a:pPr lvl="1"/>
            <a:r>
              <a:rPr lang="en-US" dirty="0" smtClean="0"/>
              <a:t>Barely penetrate a piece of paper</a:t>
            </a:r>
          </a:p>
          <a:p>
            <a:r>
              <a:rPr lang="en-US" dirty="0" smtClean="0"/>
              <a:t>Beta – </a:t>
            </a:r>
            <a:r>
              <a:rPr lang="el-GR" dirty="0" smtClean="0"/>
              <a:t>β</a:t>
            </a:r>
            <a:endParaRPr lang="en-US" dirty="0" smtClean="0"/>
          </a:p>
          <a:p>
            <a:pPr lvl="1"/>
            <a:r>
              <a:rPr lang="en-US" dirty="0" smtClean="0"/>
              <a:t>Negatively charged</a:t>
            </a:r>
          </a:p>
          <a:p>
            <a:pPr lvl="1"/>
            <a:r>
              <a:rPr lang="en-US" dirty="0" smtClean="0"/>
              <a:t>Electrons</a:t>
            </a:r>
          </a:p>
          <a:p>
            <a:pPr lvl="1"/>
            <a:r>
              <a:rPr lang="en-US" dirty="0" smtClean="0"/>
              <a:t>Pass through 3mm of aluminum</a:t>
            </a:r>
          </a:p>
          <a:p>
            <a:r>
              <a:rPr lang="en-US" dirty="0" smtClean="0"/>
              <a:t>Gamma – </a:t>
            </a:r>
            <a:r>
              <a:rPr lang="el-GR" dirty="0" smtClean="0"/>
              <a:t>γ</a:t>
            </a:r>
            <a:endParaRPr lang="en-US" dirty="0"/>
          </a:p>
          <a:p>
            <a:pPr lvl="1"/>
            <a:r>
              <a:rPr lang="en-US" dirty="0" smtClean="0"/>
              <a:t>Neutral</a:t>
            </a:r>
          </a:p>
          <a:p>
            <a:pPr lvl="1"/>
            <a:r>
              <a:rPr lang="en-US" dirty="0" smtClean="0"/>
              <a:t>High energy photons</a:t>
            </a:r>
          </a:p>
          <a:p>
            <a:pPr lvl="1"/>
            <a:r>
              <a:rPr lang="en-US" dirty="0" smtClean="0"/>
              <a:t>Extremely penetrating  - pass through several centimeters of lead</a:t>
            </a:r>
          </a:p>
          <a:p>
            <a:pPr lvl="1">
              <a:buNone/>
            </a:pPr>
            <a:endParaRPr lang="en-US" dirty="0" smtClean="0">
              <a:hlinkClick r:id="rId3"/>
            </a:endParaRPr>
          </a:p>
          <a:p>
            <a:pPr lvl="1">
              <a:buNone/>
            </a:pPr>
            <a:r>
              <a:rPr lang="en-US" dirty="0" smtClean="0">
                <a:hlinkClick r:id="rId3"/>
              </a:rPr>
              <a:t>http://www.neok12.com/php/watch.php?v=zX557e4374675e794c186673&amp;t=Radioactivity</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Alpha Decay</a:t>
            </a:r>
            <a:endParaRPr lang="en-US" dirty="0"/>
          </a:p>
        </p:txBody>
      </p:sp>
      <p:sp>
        <p:nvSpPr>
          <p:cNvPr id="3" name="Content Placeholder 2"/>
          <p:cNvSpPr>
            <a:spLocks noGrp="1"/>
          </p:cNvSpPr>
          <p:nvPr>
            <p:ph idx="1"/>
          </p:nvPr>
        </p:nvSpPr>
        <p:spPr>
          <a:xfrm>
            <a:off x="457200" y="914400"/>
            <a:ext cx="8229600" cy="4525963"/>
          </a:xfrm>
        </p:spPr>
        <p:txBody>
          <a:bodyPr>
            <a:normAutofit/>
          </a:bodyPr>
          <a:lstStyle/>
          <a:p>
            <a:r>
              <a:rPr lang="en-US" sz="2400" dirty="0" smtClean="0"/>
              <a:t>When a nucleus emits an </a:t>
            </a:r>
            <a:r>
              <a:rPr lang="el-GR" sz="2400" dirty="0" smtClean="0"/>
              <a:t>α</a:t>
            </a:r>
            <a:r>
              <a:rPr lang="en-US" sz="2400" dirty="0" smtClean="0"/>
              <a:t>-particle it will be very different because it loses two protons and two neutrons</a:t>
            </a:r>
          </a:p>
          <a:p>
            <a:r>
              <a:rPr lang="en-US" sz="2400" dirty="0"/>
              <a:t>The spontaneous emission of an alpha particle occurs in elements of </a:t>
            </a:r>
            <a:r>
              <a:rPr lang="en-US" sz="2400" dirty="0">
                <a:hlinkClick r:id="rId3" action="ppaction://hlinkfile"/>
              </a:rPr>
              <a:t>mass number</a:t>
            </a:r>
            <a:r>
              <a:rPr lang="en-US" sz="2400" dirty="0"/>
              <a:t> greater than about 150, such as </a:t>
            </a:r>
            <a:r>
              <a:rPr lang="en-US" sz="2400" dirty="0">
                <a:hlinkClick r:id="rId4" action="ppaction://hlinkfile"/>
              </a:rPr>
              <a:t>uranium</a:t>
            </a:r>
            <a:r>
              <a:rPr lang="en-US" sz="2400" dirty="0"/>
              <a:t>, </a:t>
            </a:r>
            <a:r>
              <a:rPr lang="en-US" sz="2400" dirty="0">
                <a:hlinkClick r:id="rId5" action="ppaction://hlinkfile"/>
              </a:rPr>
              <a:t>thorium</a:t>
            </a:r>
            <a:r>
              <a:rPr lang="en-US" sz="2400" dirty="0"/>
              <a:t>, and </a:t>
            </a:r>
            <a:r>
              <a:rPr lang="en-US" sz="2400" dirty="0">
                <a:hlinkClick r:id="rId6" action="ppaction://hlinkfile"/>
              </a:rPr>
              <a:t>plutonium</a:t>
            </a:r>
            <a:r>
              <a:rPr lang="en-US" sz="2400" dirty="0" smtClean="0"/>
              <a:t>.</a:t>
            </a:r>
          </a:p>
          <a:p>
            <a:r>
              <a:rPr lang="en-US" sz="2400" dirty="0"/>
              <a:t>The reason alpha decay occurs is because the nucleus has too many protons which cause excessive repulsion. In an attempt to reduce the repulsion, a Helium nucleus is emitted.</a:t>
            </a:r>
          </a:p>
        </p:txBody>
      </p:sp>
      <p:pic>
        <p:nvPicPr>
          <p:cNvPr id="5" name="Picture 4" descr="alpha decay"/>
          <p:cNvPicPr/>
          <p:nvPr/>
        </p:nvPicPr>
        <p:blipFill>
          <a:blip r:embed="rId7" cstate="print"/>
          <a:srcRect/>
          <a:stretch>
            <a:fillRect/>
          </a:stretch>
        </p:blipFill>
        <p:spPr bwMode="auto">
          <a:xfrm>
            <a:off x="2057400" y="4191000"/>
            <a:ext cx="53340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92162"/>
          </a:xfrm>
        </p:spPr>
        <p:txBody>
          <a:bodyPr/>
          <a:lstStyle/>
          <a:p>
            <a:r>
              <a:rPr lang="en-US" dirty="0" smtClean="0"/>
              <a:t>Beta Decay</a:t>
            </a:r>
            <a:endParaRPr lang="en-US" dirty="0"/>
          </a:p>
        </p:txBody>
      </p:sp>
      <p:sp>
        <p:nvSpPr>
          <p:cNvPr id="3" name="Content Placeholder 2"/>
          <p:cNvSpPr>
            <a:spLocks noGrp="1"/>
          </p:cNvSpPr>
          <p:nvPr>
            <p:ph idx="1"/>
          </p:nvPr>
        </p:nvSpPr>
        <p:spPr>
          <a:xfrm>
            <a:off x="533400" y="838200"/>
            <a:ext cx="8229600" cy="4525963"/>
          </a:xfrm>
        </p:spPr>
        <p:txBody>
          <a:bodyPr/>
          <a:lstStyle/>
          <a:p>
            <a:r>
              <a:rPr lang="en-US" b="1" dirty="0"/>
              <a:t>Beta decay</a:t>
            </a:r>
            <a:r>
              <a:rPr lang="en-US" dirty="0"/>
              <a:t> occurs when the neutron to proton ratio is too great in the nucleus and causes </a:t>
            </a:r>
            <a:r>
              <a:rPr lang="en-US" dirty="0" smtClean="0"/>
              <a:t>instability</a:t>
            </a:r>
          </a:p>
          <a:p>
            <a:r>
              <a:rPr lang="en-US" dirty="0"/>
              <a:t>In basic beta decay, a neutron is turned into a proton and an electron</a:t>
            </a:r>
          </a:p>
        </p:txBody>
      </p:sp>
      <p:pic>
        <p:nvPicPr>
          <p:cNvPr id="4" name="Picture 3" descr="tritium decay"/>
          <p:cNvPicPr/>
          <p:nvPr/>
        </p:nvPicPr>
        <p:blipFill>
          <a:blip r:embed="rId3" cstate="print"/>
          <a:srcRect/>
          <a:stretch>
            <a:fillRect/>
          </a:stretch>
        </p:blipFill>
        <p:spPr bwMode="auto">
          <a:xfrm>
            <a:off x="1905000" y="3810000"/>
            <a:ext cx="5715000" cy="247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44562"/>
          </a:xfrm>
        </p:spPr>
        <p:txBody>
          <a:bodyPr/>
          <a:lstStyle/>
          <a:p>
            <a:r>
              <a:rPr lang="en-US" dirty="0" smtClean="0"/>
              <a:t>Beta Decay/Positron emission</a:t>
            </a:r>
            <a:endParaRPr lang="en-US" dirty="0"/>
          </a:p>
        </p:txBody>
      </p:sp>
      <p:sp>
        <p:nvSpPr>
          <p:cNvPr id="3" name="Content Placeholder 2"/>
          <p:cNvSpPr>
            <a:spLocks noGrp="1"/>
          </p:cNvSpPr>
          <p:nvPr>
            <p:ph idx="1"/>
          </p:nvPr>
        </p:nvSpPr>
        <p:spPr>
          <a:xfrm>
            <a:off x="533400" y="1143000"/>
            <a:ext cx="8229600" cy="5181600"/>
          </a:xfrm>
        </p:spPr>
        <p:txBody>
          <a:bodyPr>
            <a:normAutofit/>
          </a:bodyPr>
          <a:lstStyle/>
          <a:p>
            <a:r>
              <a:rPr lang="en-US" sz="2800" dirty="0"/>
              <a:t>There is also </a:t>
            </a:r>
            <a:r>
              <a:rPr lang="en-US" sz="2800" b="1" dirty="0"/>
              <a:t>positron emission </a:t>
            </a:r>
            <a:r>
              <a:rPr lang="en-US" sz="2800" dirty="0"/>
              <a:t>when the neutron to proton ratio is too </a:t>
            </a:r>
            <a:r>
              <a:rPr lang="en-US" sz="2800" dirty="0" smtClean="0"/>
              <a:t>small</a:t>
            </a:r>
          </a:p>
          <a:p>
            <a:r>
              <a:rPr lang="en-US" sz="2800" dirty="0"/>
              <a:t>A proton turns into a neutron and a positron and the </a:t>
            </a:r>
            <a:r>
              <a:rPr lang="en-US" sz="2800" dirty="0" smtClean="0"/>
              <a:t>positron </a:t>
            </a:r>
            <a:r>
              <a:rPr lang="en-US" sz="2800" dirty="0"/>
              <a:t>is </a:t>
            </a:r>
            <a:r>
              <a:rPr lang="en-US" sz="2800" dirty="0" smtClean="0"/>
              <a:t>emitted</a:t>
            </a:r>
          </a:p>
          <a:p>
            <a:r>
              <a:rPr lang="en-US" sz="2800" dirty="0"/>
              <a:t>A positron is basically a positively charged electron</a:t>
            </a:r>
          </a:p>
        </p:txBody>
      </p:sp>
      <p:pic>
        <p:nvPicPr>
          <p:cNvPr id="4" name="Picture 3" descr="positron decay"/>
          <p:cNvPicPr/>
          <p:nvPr/>
        </p:nvPicPr>
        <p:blipFill>
          <a:blip r:embed="rId3" cstate="print"/>
          <a:srcRect/>
          <a:stretch>
            <a:fillRect/>
          </a:stretch>
        </p:blipFill>
        <p:spPr bwMode="auto">
          <a:xfrm>
            <a:off x="1905000" y="3886200"/>
            <a:ext cx="5715000" cy="265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dirty="0" smtClean="0"/>
              <a:t>Gamma Decay</a:t>
            </a:r>
            <a:endParaRPr lang="en-US" dirty="0"/>
          </a:p>
        </p:txBody>
      </p:sp>
      <p:sp>
        <p:nvSpPr>
          <p:cNvPr id="3" name="Content Placeholder 2"/>
          <p:cNvSpPr>
            <a:spLocks noGrp="1"/>
          </p:cNvSpPr>
          <p:nvPr>
            <p:ph idx="1"/>
          </p:nvPr>
        </p:nvSpPr>
        <p:spPr>
          <a:xfrm>
            <a:off x="457200" y="914400"/>
            <a:ext cx="8229600" cy="4525963"/>
          </a:xfrm>
        </p:spPr>
        <p:txBody>
          <a:bodyPr/>
          <a:lstStyle/>
          <a:p>
            <a:r>
              <a:rPr lang="en-US" b="1" dirty="0"/>
              <a:t>Gamma decay</a:t>
            </a:r>
            <a:r>
              <a:rPr lang="en-US" dirty="0"/>
              <a:t> occurs because the nucleus is at too high an </a:t>
            </a:r>
            <a:r>
              <a:rPr lang="en-US" dirty="0" smtClean="0"/>
              <a:t>energy</a:t>
            </a:r>
          </a:p>
          <a:p>
            <a:r>
              <a:rPr lang="en-US" dirty="0"/>
              <a:t>The nucleus falls down to a lower energy state and, in the process, emits a high energy photon known as a gamma particle</a:t>
            </a:r>
          </a:p>
        </p:txBody>
      </p:sp>
      <p:pic>
        <p:nvPicPr>
          <p:cNvPr id="4" name="Picture 3" descr="http://library.thinkquest.org/3471/gamma_decay.gif"/>
          <p:cNvPicPr/>
          <p:nvPr/>
        </p:nvPicPr>
        <p:blipFill>
          <a:blip r:embed="rId3" cstate="print"/>
          <a:srcRect/>
          <a:stretch>
            <a:fillRect/>
          </a:stretch>
        </p:blipFill>
        <p:spPr bwMode="auto">
          <a:xfrm>
            <a:off x="1752600" y="3810000"/>
            <a:ext cx="5715000" cy="2476500"/>
          </a:xfrm>
          <a:prstGeom prst="rect">
            <a:avLst/>
          </a:prstGeom>
          <a:noFill/>
          <a:ln w="9525">
            <a:noFill/>
            <a:miter lim="800000"/>
            <a:headEnd/>
            <a:tailEnd/>
          </a:ln>
        </p:spPr>
      </p:pic>
      <p:sp>
        <p:nvSpPr>
          <p:cNvPr id="5" name="Rectangle 4"/>
          <p:cNvSpPr/>
          <p:nvPr/>
        </p:nvSpPr>
        <p:spPr>
          <a:xfrm>
            <a:off x="1981200" y="6211669"/>
            <a:ext cx="4572000" cy="646331"/>
          </a:xfrm>
          <a:prstGeom prst="rect">
            <a:avLst/>
          </a:prstGeom>
        </p:spPr>
        <p:txBody>
          <a:bodyPr>
            <a:spAutoFit/>
          </a:bodyPr>
          <a:lstStyle/>
          <a:p>
            <a:r>
              <a:rPr lang="en-US" dirty="0" smtClean="0">
                <a:hlinkClick r:id="rId4"/>
              </a:rPr>
              <a:t>http://video.google.com/videoplay?docid=4233777797536713826#</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562600"/>
          </a:xfrm>
        </p:spPr>
        <p:txBody>
          <a:bodyPr/>
          <a:lstStyle/>
          <a:p>
            <a:r>
              <a:rPr lang="en-US" dirty="0"/>
              <a:t>The unit used to measure radiation dosage is the </a:t>
            </a:r>
            <a:r>
              <a:rPr lang="en-US" b="1" i="1" dirty="0" err="1" smtClean="0"/>
              <a:t>rem</a:t>
            </a:r>
            <a:endParaRPr lang="en-US" b="1" i="1" dirty="0" smtClean="0"/>
          </a:p>
          <a:p>
            <a:pPr lvl="1"/>
            <a:r>
              <a:rPr lang="en-US" dirty="0"/>
              <a:t>stands for </a:t>
            </a:r>
            <a:r>
              <a:rPr lang="en-US" b="1" dirty="0"/>
              <a:t>r</a:t>
            </a:r>
            <a:r>
              <a:rPr lang="en-US" dirty="0"/>
              <a:t>oentgen </a:t>
            </a:r>
            <a:r>
              <a:rPr lang="en-US" b="1" dirty="0"/>
              <a:t>e</a:t>
            </a:r>
            <a:r>
              <a:rPr lang="en-US" dirty="0"/>
              <a:t>quivalent in </a:t>
            </a:r>
            <a:r>
              <a:rPr lang="en-US" b="1" dirty="0" smtClean="0"/>
              <a:t>m</a:t>
            </a:r>
            <a:r>
              <a:rPr lang="en-US" dirty="0" smtClean="0"/>
              <a:t>an</a:t>
            </a:r>
          </a:p>
          <a:p>
            <a:pPr lvl="1"/>
            <a:r>
              <a:rPr lang="en-US" dirty="0"/>
              <a:t>represents the amount of radiation needed to produce a particular amount of damage to living </a:t>
            </a:r>
            <a:r>
              <a:rPr lang="en-US" dirty="0" smtClean="0"/>
              <a:t>tissue</a:t>
            </a:r>
          </a:p>
          <a:p>
            <a:pPr lvl="1"/>
            <a:r>
              <a:rPr lang="en-US" dirty="0" smtClean="0"/>
              <a:t>the </a:t>
            </a:r>
            <a:r>
              <a:rPr lang="en-US" dirty="0"/>
              <a:t>total dose of </a:t>
            </a:r>
            <a:r>
              <a:rPr lang="en-US" dirty="0" err="1"/>
              <a:t>rems</a:t>
            </a:r>
            <a:r>
              <a:rPr lang="en-US" dirty="0"/>
              <a:t> determines how much harm a person </a:t>
            </a:r>
            <a:r>
              <a:rPr lang="en-US" dirty="0" smtClean="0"/>
              <a:t>suffers</a:t>
            </a:r>
          </a:p>
          <a:p>
            <a:r>
              <a:rPr lang="en-US" dirty="0" smtClean="0"/>
              <a:t>A Geiger counter is used to measure radiation</a:t>
            </a:r>
          </a:p>
          <a:p>
            <a:r>
              <a:rPr lang="en-US" dirty="0" smtClean="0"/>
              <a:t>A dosimeter is used to measure radiation on a person</a:t>
            </a:r>
          </a:p>
          <a:p>
            <a:endParaRPr lang="en-US" dirty="0"/>
          </a:p>
        </p:txBody>
      </p:sp>
      <p:sp>
        <p:nvSpPr>
          <p:cNvPr id="4" name="Title 3"/>
          <p:cNvSpPr>
            <a:spLocks noGrp="1"/>
          </p:cNvSpPr>
          <p:nvPr>
            <p:ph type="title"/>
          </p:nvPr>
        </p:nvSpPr>
        <p:spPr>
          <a:xfrm>
            <a:off x="457200" y="274638"/>
            <a:ext cx="8229600" cy="868362"/>
          </a:xfrm>
        </p:spPr>
        <p:txBody>
          <a:bodyPr>
            <a:normAutofit fontScale="90000"/>
          </a:bodyPr>
          <a:lstStyle/>
          <a:p>
            <a:r>
              <a:rPr lang="en-US" b="1" dirty="0"/>
              <a:t>Radiation Effects on Humans</a:t>
            </a:r>
            <a:br>
              <a:rPr lang="en-US" b="1" dirty="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Effects of Radiation Exposure on Human Health</a:t>
            </a:r>
            <a:br>
              <a:rPr lang="en-US" b="1" dirty="0"/>
            </a:br>
            <a:endParaRPr lang="en-US" dirty="0"/>
          </a:p>
        </p:txBody>
      </p:sp>
      <p:sp>
        <p:nvSpPr>
          <p:cNvPr id="3" name="Content Placeholder 2"/>
          <p:cNvSpPr>
            <a:spLocks noGrp="1"/>
          </p:cNvSpPr>
          <p:nvPr>
            <p:ph idx="1"/>
          </p:nvPr>
        </p:nvSpPr>
        <p:spPr>
          <a:xfrm>
            <a:off x="457200" y="1219200"/>
            <a:ext cx="8229600" cy="4525963"/>
          </a:xfrm>
        </p:spPr>
        <p:txBody>
          <a:bodyPr>
            <a:normAutofit fontScale="92500" lnSpcReduction="10000"/>
          </a:bodyPr>
          <a:lstStyle/>
          <a:p>
            <a:r>
              <a:rPr lang="en-US" smtClean="0"/>
              <a:t>dose of just 25 rems causes some detectable changes in blood</a:t>
            </a:r>
          </a:p>
          <a:p>
            <a:r>
              <a:rPr lang="en-US" smtClean="0"/>
              <a:t>doses to near 100 rems usually have no immediate harmful effects</a:t>
            </a:r>
          </a:p>
          <a:p>
            <a:r>
              <a:rPr lang="en-US" smtClean="0"/>
              <a:t>doses above 100 rems cause the first signs of radiation sickness including:</a:t>
            </a:r>
          </a:p>
          <a:p>
            <a:pPr lvl="2"/>
            <a:r>
              <a:rPr lang="en-US" smtClean="0"/>
              <a:t>nausea</a:t>
            </a:r>
          </a:p>
          <a:p>
            <a:pPr lvl="2"/>
            <a:r>
              <a:rPr lang="en-US" smtClean="0"/>
              <a:t>vomiting</a:t>
            </a:r>
          </a:p>
          <a:p>
            <a:pPr lvl="2"/>
            <a:r>
              <a:rPr lang="en-US" smtClean="0"/>
              <a:t>headache</a:t>
            </a:r>
          </a:p>
          <a:p>
            <a:pPr lvl="2"/>
            <a:r>
              <a:rPr lang="en-US" smtClean="0"/>
              <a:t>some loss of white blood cells</a:t>
            </a:r>
          </a:p>
          <a:p>
            <a:endParaRPr lang="en-US"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Structure</a:t>
            </a:r>
            <a:endParaRPr lang="en-US" dirty="0"/>
          </a:p>
        </p:txBody>
      </p:sp>
      <p:sp>
        <p:nvSpPr>
          <p:cNvPr id="3" name="Content Placeholder 2"/>
          <p:cNvSpPr>
            <a:spLocks noGrp="1"/>
          </p:cNvSpPr>
          <p:nvPr>
            <p:ph idx="1"/>
          </p:nvPr>
        </p:nvSpPr>
        <p:spPr/>
        <p:txBody>
          <a:bodyPr/>
          <a:lstStyle/>
          <a:p>
            <a:r>
              <a:rPr lang="en-US" dirty="0" smtClean="0"/>
              <a:t>The nucleus is composed of particles called nucleons</a:t>
            </a:r>
          </a:p>
          <a:p>
            <a:r>
              <a:rPr lang="en-US" dirty="0" smtClean="0"/>
              <a:t>Electrically charged are called protons</a:t>
            </a:r>
          </a:p>
          <a:p>
            <a:r>
              <a:rPr lang="en-US" dirty="0" smtClean="0"/>
              <a:t>No electrical charge are called neutrons</a:t>
            </a:r>
          </a:p>
          <a:p>
            <a:r>
              <a:rPr lang="en-US" dirty="0" smtClean="0"/>
              <a:t>Mass of nucleons are 2000 times the mass of electrons</a:t>
            </a:r>
          </a:p>
          <a:p>
            <a:r>
              <a:rPr lang="en-US" dirty="0" smtClean="0"/>
              <a:t>So the mass of an atom is almost equal to the mass of the nucleus</a:t>
            </a:r>
          </a:p>
          <a:p>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Effects of Radiation Exposure on Human Health</a:t>
            </a:r>
            <a:endParaRPr lang="en-US" dirty="0"/>
          </a:p>
        </p:txBody>
      </p:sp>
      <p:sp>
        <p:nvSpPr>
          <p:cNvPr id="3" name="Content Placeholder 2"/>
          <p:cNvSpPr>
            <a:spLocks noGrp="1"/>
          </p:cNvSpPr>
          <p:nvPr>
            <p:ph idx="1"/>
          </p:nvPr>
        </p:nvSpPr>
        <p:spPr/>
        <p:txBody>
          <a:bodyPr>
            <a:normAutofit fontScale="85000" lnSpcReduction="10000"/>
          </a:bodyPr>
          <a:lstStyle/>
          <a:p>
            <a:r>
              <a:rPr lang="en-US" dirty="0"/>
              <a:t>Doses of 300 </a:t>
            </a:r>
            <a:r>
              <a:rPr lang="en-US" dirty="0" err="1"/>
              <a:t>rems</a:t>
            </a:r>
            <a:r>
              <a:rPr lang="en-US" dirty="0"/>
              <a:t> or more cause temporary hair loss, but also more significant internal harm, including damage to nerve cells and the cells that line the digestive tract. Severe loss of white blood cells, which are the body's main defense against infection, makes radiation victims highly vulnerable to disease. Radiation also reduces production of blood platelets, which aid blood clotting, so victims of radiation sickness are also vulnerable to </a:t>
            </a:r>
            <a:r>
              <a:rPr lang="en-US" dirty="0" smtClean="0"/>
              <a:t>hemorrhaging</a:t>
            </a:r>
          </a:p>
          <a:p>
            <a:r>
              <a:rPr lang="en-US" dirty="0"/>
              <a:t>Half of all people exposed to 450 </a:t>
            </a:r>
            <a:r>
              <a:rPr lang="en-US" dirty="0" err="1"/>
              <a:t>rems</a:t>
            </a:r>
            <a:r>
              <a:rPr lang="en-US" dirty="0"/>
              <a:t> </a:t>
            </a:r>
            <a:r>
              <a:rPr lang="en-US" dirty="0" smtClean="0"/>
              <a:t>die</a:t>
            </a:r>
          </a:p>
          <a:p>
            <a:r>
              <a:rPr lang="en-US" dirty="0"/>
              <a:t>doses of 800 </a:t>
            </a:r>
            <a:r>
              <a:rPr lang="en-US" dirty="0" err="1"/>
              <a:t>rems</a:t>
            </a:r>
            <a:r>
              <a:rPr lang="en-US" dirty="0"/>
              <a:t> or more are always fatal</a:t>
            </a:r>
          </a:p>
        </p:txBody>
      </p:sp>
      <p:sp>
        <p:nvSpPr>
          <p:cNvPr id="4" name="Rectangle 3"/>
          <p:cNvSpPr/>
          <p:nvPr/>
        </p:nvSpPr>
        <p:spPr>
          <a:xfrm>
            <a:off x="2133600" y="6019800"/>
            <a:ext cx="4572000" cy="646331"/>
          </a:xfrm>
          <a:prstGeom prst="rect">
            <a:avLst/>
          </a:prstGeom>
        </p:spPr>
        <p:txBody>
          <a:bodyPr>
            <a:spAutoFit/>
          </a:bodyPr>
          <a:lstStyle/>
          <a:p>
            <a:r>
              <a:rPr lang="en-US" dirty="0" smtClean="0">
                <a:hlinkClick r:id="rId3"/>
              </a:rPr>
              <a:t>http://www.youtube.com/watch?v=l93naDmFgzE&amp;feature=related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smtClean="0"/>
              <a:t>Radioactive Decay</a:t>
            </a:r>
            <a:endParaRPr lang="en-US" dirty="0"/>
          </a:p>
        </p:txBody>
      </p:sp>
      <p:sp>
        <p:nvSpPr>
          <p:cNvPr id="3" name="Content Placeholder 2"/>
          <p:cNvSpPr>
            <a:spLocks noGrp="1"/>
          </p:cNvSpPr>
          <p:nvPr>
            <p:ph idx="1"/>
          </p:nvPr>
        </p:nvSpPr>
        <p:spPr>
          <a:xfrm>
            <a:off x="457200" y="990600"/>
            <a:ext cx="8229600" cy="4525963"/>
          </a:xfrm>
        </p:spPr>
        <p:txBody>
          <a:bodyPr/>
          <a:lstStyle/>
          <a:p>
            <a:r>
              <a:rPr lang="en-US" dirty="0" smtClean="0"/>
              <a:t>The nuclei of radioactive isotopes do not all decay at the right time</a:t>
            </a:r>
          </a:p>
          <a:p>
            <a:r>
              <a:rPr lang="en-US" dirty="0" smtClean="0"/>
              <a:t>Like any atomic process this is random</a:t>
            </a:r>
          </a:p>
          <a:p>
            <a:r>
              <a:rPr lang="en-US" dirty="0" smtClean="0"/>
              <a:t>We can’t predict when a given nucleus will decay</a:t>
            </a:r>
          </a:p>
          <a:p>
            <a:r>
              <a:rPr lang="en-US" dirty="0" smtClean="0"/>
              <a:t>But we can determine, on probabilistic basis, approximately how many will decay over a certain time period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dirty="0" smtClean="0"/>
              <a:t>Half Life</a:t>
            </a:r>
            <a:endParaRPr lang="en-US" dirty="0"/>
          </a:p>
        </p:txBody>
      </p:sp>
      <p:sp>
        <p:nvSpPr>
          <p:cNvPr id="3" name="Content Placeholder 2"/>
          <p:cNvSpPr>
            <a:spLocks noGrp="1"/>
          </p:cNvSpPr>
          <p:nvPr>
            <p:ph idx="1"/>
          </p:nvPr>
        </p:nvSpPr>
        <p:spPr>
          <a:xfrm>
            <a:off x="609600" y="914400"/>
            <a:ext cx="8229600" cy="4525963"/>
          </a:xfrm>
        </p:spPr>
        <p:txBody>
          <a:bodyPr/>
          <a:lstStyle/>
          <a:p>
            <a:r>
              <a:rPr lang="en-US" dirty="0" smtClean="0"/>
              <a:t>The number of decays ∆N that occur in a short interval ∆t is proportional to the total number N of radioactive material present</a:t>
            </a:r>
          </a:p>
          <a:p>
            <a:pPr>
              <a:buNone/>
            </a:pPr>
            <a:r>
              <a:rPr lang="en-US" dirty="0"/>
              <a:t>	</a:t>
            </a:r>
            <a:r>
              <a:rPr lang="en-US" dirty="0" smtClean="0"/>
              <a:t>			∆N = - </a:t>
            </a:r>
            <a:r>
              <a:rPr lang="el-GR" dirty="0" smtClean="0"/>
              <a:t>λ</a:t>
            </a:r>
            <a:r>
              <a:rPr lang="en-US" dirty="0" smtClean="0"/>
              <a:t>N ∆t</a:t>
            </a:r>
          </a:p>
          <a:p>
            <a:pPr>
              <a:buNone/>
            </a:pPr>
            <a:r>
              <a:rPr lang="en-US" dirty="0"/>
              <a:t>	</a:t>
            </a:r>
            <a:r>
              <a:rPr lang="en-US" dirty="0" smtClean="0"/>
              <a:t>		</a:t>
            </a:r>
            <a:r>
              <a:rPr lang="el-GR" dirty="0" smtClean="0"/>
              <a:t>λ</a:t>
            </a:r>
            <a:r>
              <a:rPr lang="en-US" dirty="0" smtClean="0"/>
              <a:t> = decay constant</a:t>
            </a:r>
          </a:p>
          <a:p>
            <a:pPr>
              <a:buNone/>
            </a:pPr>
            <a:endParaRPr lang="en-US" dirty="0"/>
          </a:p>
        </p:txBody>
      </p:sp>
      <p:pic>
        <p:nvPicPr>
          <p:cNvPr id="5" name="Picture 4" descr="decay curves with different decay rates"/>
          <p:cNvPicPr/>
          <p:nvPr/>
        </p:nvPicPr>
        <p:blipFill>
          <a:blip r:embed="rId3" cstate="print"/>
          <a:srcRect/>
          <a:stretch>
            <a:fillRect/>
          </a:stretch>
        </p:blipFill>
        <p:spPr bwMode="auto">
          <a:xfrm>
            <a:off x="2514600" y="3962400"/>
            <a:ext cx="4000500" cy="2466975"/>
          </a:xfrm>
          <a:prstGeom prst="rect">
            <a:avLst/>
          </a:prstGeom>
          <a:noFill/>
          <a:ln w="9525">
            <a:noFill/>
            <a:miter lim="800000"/>
            <a:headEnd/>
            <a:tailEnd/>
          </a:ln>
        </p:spPr>
      </p:pic>
      <p:pic>
        <p:nvPicPr>
          <p:cNvPr id="6" name="Picture 5" descr="decay curves with different decay rates"/>
          <p:cNvPicPr/>
          <p:nvPr/>
        </p:nvPicPr>
        <p:blipFill>
          <a:blip r:embed="rId3" cstate="print"/>
          <a:srcRect/>
          <a:stretch>
            <a:fillRect/>
          </a:stretch>
        </p:blipFill>
        <p:spPr bwMode="auto">
          <a:xfrm>
            <a:off x="2362200" y="3886200"/>
            <a:ext cx="4000500" cy="246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Radioactive Decay Law</a:t>
            </a:r>
            <a:endParaRPr lang="en-US" dirty="0"/>
          </a:p>
        </p:txBody>
      </p:sp>
      <p:pic>
        <p:nvPicPr>
          <p:cNvPr id="4" name="Content Placeholder 3" descr="eqn.6"/>
          <p:cNvPicPr>
            <a:picLocks noGrp="1"/>
          </p:cNvPicPr>
          <p:nvPr>
            <p:ph idx="1"/>
          </p:nvPr>
        </p:nvPicPr>
        <p:blipFill>
          <a:blip r:embed="rId3" cstate="print"/>
          <a:srcRect/>
          <a:stretch>
            <a:fillRect/>
          </a:stretch>
        </p:blipFill>
        <p:spPr bwMode="auto">
          <a:xfrm>
            <a:off x="2743200" y="1600200"/>
            <a:ext cx="3657600" cy="914400"/>
          </a:xfrm>
          <a:prstGeom prst="rect">
            <a:avLst/>
          </a:prstGeom>
          <a:noFill/>
          <a:ln w="9525">
            <a:noFill/>
            <a:miter lim="800000"/>
            <a:headEnd/>
            <a:tailEnd/>
          </a:ln>
        </p:spPr>
      </p:pic>
      <p:pic>
        <p:nvPicPr>
          <p:cNvPr id="7" name="Picture 6" descr="decay curves with different decay rates"/>
          <p:cNvPicPr/>
          <p:nvPr/>
        </p:nvPicPr>
        <p:blipFill>
          <a:blip r:embed="rId4" cstate="print"/>
          <a:srcRect/>
          <a:stretch>
            <a:fillRect/>
          </a:stretch>
        </p:blipFill>
        <p:spPr bwMode="auto">
          <a:xfrm>
            <a:off x="2286000" y="2743200"/>
            <a:ext cx="4800600" cy="3200400"/>
          </a:xfrm>
          <a:prstGeom prst="rect">
            <a:avLst/>
          </a:prstGeom>
          <a:noFill/>
          <a:ln w="9525">
            <a:noFill/>
            <a:miter lim="800000"/>
            <a:headEnd/>
            <a:tailEnd/>
          </a:ln>
        </p:spPr>
      </p:pic>
      <p:sp>
        <p:nvSpPr>
          <p:cNvPr id="8" name="Rectangle 7"/>
          <p:cNvSpPr/>
          <p:nvPr/>
        </p:nvSpPr>
        <p:spPr>
          <a:xfrm>
            <a:off x="304800" y="6211669"/>
            <a:ext cx="4572000" cy="646331"/>
          </a:xfrm>
          <a:prstGeom prst="rect">
            <a:avLst/>
          </a:prstGeom>
        </p:spPr>
        <p:txBody>
          <a:bodyPr>
            <a:spAutoFit/>
          </a:bodyPr>
          <a:lstStyle/>
          <a:p>
            <a:r>
              <a:rPr lang="en-US" dirty="0" smtClean="0">
                <a:hlinkClick r:id="rId5"/>
              </a:rPr>
              <a:t>http://www.youtube.com/watch?v=515BlcHomw8&amp;feature=related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15962"/>
          </a:xfrm>
        </p:spPr>
        <p:txBody>
          <a:bodyPr>
            <a:normAutofit fontScale="90000"/>
          </a:bodyPr>
          <a:lstStyle/>
          <a:p>
            <a:r>
              <a:rPr lang="en-US" dirty="0" smtClean="0"/>
              <a:t>Half Life</a:t>
            </a:r>
            <a:endParaRPr lang="en-US" dirty="0"/>
          </a:p>
        </p:txBody>
      </p:sp>
      <p:sp>
        <p:nvSpPr>
          <p:cNvPr id="3" name="Content Placeholder 2"/>
          <p:cNvSpPr>
            <a:spLocks noGrp="1"/>
          </p:cNvSpPr>
          <p:nvPr>
            <p:ph idx="1"/>
          </p:nvPr>
        </p:nvSpPr>
        <p:spPr>
          <a:xfrm>
            <a:off x="533400" y="990600"/>
            <a:ext cx="8229600" cy="4525963"/>
          </a:xfrm>
        </p:spPr>
        <p:txBody>
          <a:bodyPr/>
          <a:lstStyle/>
          <a:p>
            <a:r>
              <a:rPr lang="en-US" dirty="0" smtClean="0"/>
              <a:t>The half-life of an isotope is defined as the time it takes for half the original amount of isotope to decay</a:t>
            </a:r>
          </a:p>
          <a:p>
            <a:r>
              <a:rPr lang="en-US" dirty="0" smtClean="0"/>
              <a:t>The half life is related to the decay constant by this formula:</a:t>
            </a:r>
          </a:p>
          <a:p>
            <a:pPr>
              <a:buNone/>
            </a:pPr>
            <a:r>
              <a:rPr lang="en-US" dirty="0"/>
              <a:t>	</a:t>
            </a:r>
            <a:r>
              <a:rPr lang="en-US" dirty="0" smtClean="0"/>
              <a:t>			T(½) = .693/</a:t>
            </a:r>
            <a:r>
              <a:rPr lang="el-GR" dirty="0" smtClean="0"/>
              <a:t>λ</a:t>
            </a:r>
            <a:endParaRPr lang="en-US" dirty="0" smtClean="0"/>
          </a:p>
          <a:p>
            <a:pPr>
              <a:buNone/>
            </a:pPr>
            <a:endParaRPr lang="en-US" dirty="0"/>
          </a:p>
        </p:txBody>
      </p:sp>
      <p:pic>
        <p:nvPicPr>
          <p:cNvPr id="4" name="Picture 3" descr="See full size image"/>
          <p:cNvPicPr/>
          <p:nvPr/>
        </p:nvPicPr>
        <p:blipFill>
          <a:blip r:embed="rId3" cstate="print"/>
          <a:srcRect/>
          <a:stretch>
            <a:fillRect/>
          </a:stretch>
        </p:blipFill>
        <p:spPr bwMode="auto">
          <a:xfrm>
            <a:off x="914400" y="4267200"/>
            <a:ext cx="2743200" cy="2209800"/>
          </a:xfrm>
          <a:prstGeom prst="rect">
            <a:avLst/>
          </a:prstGeom>
          <a:noFill/>
          <a:ln w="9525">
            <a:noFill/>
            <a:miter lim="800000"/>
            <a:headEnd/>
            <a:tailEnd/>
          </a:ln>
        </p:spPr>
      </p:pic>
      <p:sp>
        <p:nvSpPr>
          <p:cNvPr id="5" name="Rectangle 4"/>
          <p:cNvSpPr/>
          <p:nvPr/>
        </p:nvSpPr>
        <p:spPr>
          <a:xfrm>
            <a:off x="4572000" y="6019800"/>
            <a:ext cx="4572000" cy="646331"/>
          </a:xfrm>
          <a:prstGeom prst="rect">
            <a:avLst/>
          </a:prstGeom>
        </p:spPr>
        <p:txBody>
          <a:bodyPr>
            <a:spAutoFit/>
          </a:bodyPr>
          <a:lstStyle/>
          <a:p>
            <a:r>
              <a:rPr lang="en-US" dirty="0" smtClean="0">
                <a:hlinkClick r:id="rId4"/>
              </a:rPr>
              <a:t>http://www.lon-capa.org/~mmp/applist/decay/decay.htm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Structure</a:t>
            </a:r>
            <a:endParaRPr lang="en-US" dirty="0"/>
          </a:p>
        </p:txBody>
      </p:sp>
      <p:pic>
        <p:nvPicPr>
          <p:cNvPr id="6" name="Content Placeholder 5" descr="http://education.jlab.org/qa/atom_model_04.gif"/>
          <p:cNvPicPr>
            <a:picLocks noGrp="1"/>
          </p:cNvPicPr>
          <p:nvPr>
            <p:ph idx="1"/>
          </p:nvPr>
        </p:nvPicPr>
        <p:blipFill>
          <a:blip r:embed="rId3" cstate="print"/>
          <a:srcRect/>
          <a:stretch>
            <a:fillRect/>
          </a:stretch>
        </p:blipFill>
        <p:spPr bwMode="auto">
          <a:xfrm>
            <a:off x="1219200" y="1447800"/>
            <a:ext cx="68580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Number and Mass Number</a:t>
            </a:r>
            <a:endParaRPr lang="en-US" dirty="0"/>
          </a:p>
        </p:txBody>
      </p:sp>
      <p:pic>
        <p:nvPicPr>
          <p:cNvPr id="4" name="Content Placeholder 3" descr="http://www.revisionworld.com/files/atomicnumber.jpg"/>
          <p:cNvPicPr>
            <a:picLocks noGrp="1"/>
          </p:cNvPicPr>
          <p:nvPr>
            <p:ph idx="1"/>
          </p:nvPr>
        </p:nvPicPr>
        <p:blipFill>
          <a:blip r:embed="rId3" cstate="print"/>
          <a:srcRect/>
          <a:stretch>
            <a:fillRect/>
          </a:stretch>
        </p:blipFill>
        <p:spPr bwMode="auto">
          <a:xfrm>
            <a:off x="1079500" y="1831181"/>
            <a:ext cx="6985000" cy="406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39762"/>
          </a:xfrm>
        </p:spPr>
        <p:txBody>
          <a:bodyPr>
            <a:normAutofit fontScale="90000"/>
          </a:bodyPr>
          <a:lstStyle/>
          <a:p>
            <a:r>
              <a:rPr lang="en-US" dirty="0" smtClean="0"/>
              <a:t>Isotopes</a:t>
            </a:r>
            <a:endParaRPr lang="en-US" dirty="0"/>
          </a:p>
        </p:txBody>
      </p:sp>
      <p:sp>
        <p:nvSpPr>
          <p:cNvPr id="3" name="Content Placeholder 2"/>
          <p:cNvSpPr>
            <a:spLocks noGrp="1"/>
          </p:cNvSpPr>
          <p:nvPr>
            <p:ph idx="1"/>
          </p:nvPr>
        </p:nvSpPr>
        <p:spPr>
          <a:xfrm>
            <a:off x="457200" y="838200"/>
            <a:ext cx="8229600" cy="4525963"/>
          </a:xfrm>
        </p:spPr>
        <p:txBody>
          <a:bodyPr/>
          <a:lstStyle/>
          <a:p>
            <a:r>
              <a:rPr lang="en-US" dirty="0" smtClean="0"/>
              <a:t>Nuclei that contain the same number of protons but different numbers of neutrons are called isotopes</a:t>
            </a:r>
          </a:p>
          <a:p>
            <a:r>
              <a:rPr lang="en-US" dirty="0" smtClean="0"/>
              <a:t>An example of an Atom with many isotopes is Carbon</a:t>
            </a:r>
            <a:endParaRPr lang="en-US" dirty="0"/>
          </a:p>
        </p:txBody>
      </p:sp>
      <p:pic>
        <p:nvPicPr>
          <p:cNvPr id="4" name="Picture 3" descr="http://earthguide.ucsd.edu/virtualmuseum/images/ThreeCarbonIsotopes.jpg"/>
          <p:cNvPicPr/>
          <p:nvPr/>
        </p:nvPicPr>
        <p:blipFill>
          <a:blip r:embed="rId3" cstate="print"/>
          <a:srcRect/>
          <a:stretch>
            <a:fillRect/>
          </a:stretch>
        </p:blipFill>
        <p:spPr bwMode="auto">
          <a:xfrm>
            <a:off x="1219200" y="3429000"/>
            <a:ext cx="4191000" cy="3200400"/>
          </a:xfrm>
          <a:prstGeom prst="rect">
            <a:avLst/>
          </a:prstGeom>
          <a:noFill/>
          <a:ln w="9525">
            <a:noFill/>
            <a:miter lim="800000"/>
            <a:headEnd/>
            <a:tailEnd/>
          </a:ln>
        </p:spPr>
      </p:pic>
      <p:sp>
        <p:nvSpPr>
          <p:cNvPr id="5" name="TextBox 4"/>
          <p:cNvSpPr txBox="1"/>
          <p:nvPr/>
        </p:nvSpPr>
        <p:spPr>
          <a:xfrm>
            <a:off x="5943600" y="3429000"/>
            <a:ext cx="2819400" cy="1200329"/>
          </a:xfrm>
          <a:prstGeom prst="rect">
            <a:avLst/>
          </a:prstGeom>
          <a:noFill/>
          <a:ln cmpd="dbl">
            <a:solidFill>
              <a:srgbClr val="C00000"/>
            </a:solidFill>
          </a:ln>
        </p:spPr>
        <p:txBody>
          <a:bodyPr wrap="square" rtlCol="0">
            <a:spAutoFit/>
          </a:bodyPr>
          <a:lstStyle/>
          <a:p>
            <a:pPr algn="ctr"/>
            <a:r>
              <a:rPr lang="en-US" b="1" dirty="0" smtClean="0"/>
              <a:t>Isotopes are Rare</a:t>
            </a:r>
          </a:p>
          <a:p>
            <a:endParaRPr lang="en-US" dirty="0"/>
          </a:p>
          <a:p>
            <a:r>
              <a:rPr lang="en-US" dirty="0" smtClean="0"/>
              <a:t>98.9% of naturally occurring Carbon is C12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914400"/>
          </a:xfrm>
        </p:spPr>
        <p:txBody>
          <a:bodyPr>
            <a:normAutofit/>
          </a:bodyPr>
          <a:lstStyle/>
          <a:p>
            <a:r>
              <a:rPr lang="en-US" dirty="0" smtClean="0"/>
              <a:t>Mass of the Nucleus</a:t>
            </a:r>
            <a:endParaRPr lang="en-US" dirty="0"/>
          </a:p>
        </p:txBody>
      </p:sp>
      <p:sp>
        <p:nvSpPr>
          <p:cNvPr id="3" name="Content Placeholder 2"/>
          <p:cNvSpPr>
            <a:spLocks noGrp="1"/>
          </p:cNvSpPr>
          <p:nvPr>
            <p:ph idx="1"/>
          </p:nvPr>
        </p:nvSpPr>
        <p:spPr>
          <a:xfrm>
            <a:off x="457200" y="1066800"/>
            <a:ext cx="8229600" cy="4525963"/>
          </a:xfrm>
        </p:spPr>
        <p:txBody>
          <a:bodyPr>
            <a:normAutofit lnSpcReduction="10000"/>
          </a:bodyPr>
          <a:lstStyle/>
          <a:p>
            <a:r>
              <a:rPr lang="en-US" dirty="0" smtClean="0"/>
              <a:t>The mass of a nucleus is specified in unified atomic mass units(u) </a:t>
            </a:r>
          </a:p>
          <a:p>
            <a:pPr lvl="2"/>
            <a:r>
              <a:rPr lang="en-US" dirty="0" smtClean="0"/>
              <a:t>1 u = 1.66 X 10⁻²⁷ kg </a:t>
            </a:r>
          </a:p>
          <a:p>
            <a:pPr lvl="2"/>
            <a:r>
              <a:rPr lang="en-US" dirty="0" smtClean="0"/>
              <a:t>Or 931.5 </a:t>
            </a:r>
            <a:r>
              <a:rPr lang="en-US" dirty="0" err="1" smtClean="0"/>
              <a:t>Mev</a:t>
            </a:r>
            <a:r>
              <a:rPr lang="en-US" dirty="0" smtClean="0"/>
              <a:t>/c²</a:t>
            </a:r>
          </a:p>
          <a:p>
            <a:pPr lvl="2"/>
            <a:endParaRPr lang="en-US" dirty="0"/>
          </a:p>
          <a:p>
            <a:r>
              <a:rPr lang="en-US" dirty="0" smtClean="0"/>
              <a:t>The total mass of a stable nucleus is always less than the sum of the masses of its protons and neutrons</a:t>
            </a:r>
          </a:p>
          <a:p>
            <a:pPr lvl="1"/>
            <a:r>
              <a:rPr lang="en-US" dirty="0" smtClean="0"/>
              <a:t>The difference is referred to as the </a:t>
            </a:r>
            <a:r>
              <a:rPr lang="en-US" b="1" i="1" dirty="0" smtClean="0"/>
              <a:t>total binding energy</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68362"/>
          </a:xfrm>
        </p:spPr>
        <p:txBody>
          <a:bodyPr/>
          <a:lstStyle/>
          <a:p>
            <a:r>
              <a:rPr lang="en-US" dirty="0" smtClean="0"/>
              <a:t>Total Binding Energy</a:t>
            </a:r>
            <a:endParaRPr lang="en-US" dirty="0"/>
          </a:p>
        </p:txBody>
      </p:sp>
      <p:sp>
        <p:nvSpPr>
          <p:cNvPr id="3" name="Content Placeholder 2"/>
          <p:cNvSpPr>
            <a:spLocks noGrp="1"/>
          </p:cNvSpPr>
          <p:nvPr>
            <p:ph idx="1"/>
          </p:nvPr>
        </p:nvSpPr>
        <p:spPr>
          <a:xfrm>
            <a:off x="533400" y="1066800"/>
            <a:ext cx="8229600" cy="4525963"/>
          </a:xfrm>
        </p:spPr>
        <p:txBody>
          <a:bodyPr>
            <a:normAutofit/>
          </a:bodyPr>
          <a:lstStyle/>
          <a:p>
            <a:r>
              <a:rPr lang="en-US" dirty="0" smtClean="0"/>
              <a:t>The total binding energy represents the amount of energy that must be put into a nucleus in order to break it apart into separate protons and neutrons</a:t>
            </a:r>
          </a:p>
          <a:p>
            <a:r>
              <a:rPr lang="en-US" dirty="0" smtClean="0"/>
              <a:t>To be stable, the mass of the nucleus must require that extra energy to break it up</a:t>
            </a:r>
          </a:p>
          <a:p>
            <a:pPr>
              <a:buNone/>
            </a:pPr>
            <a:r>
              <a:rPr lang="en-US"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92162"/>
          </a:xfrm>
        </p:spPr>
        <p:txBody>
          <a:bodyPr/>
          <a:lstStyle/>
          <a:p>
            <a:r>
              <a:rPr lang="en-US" dirty="0" smtClean="0"/>
              <a:t>Calculation of binding energy</a:t>
            </a:r>
            <a:endParaRPr lang="en-US" dirty="0"/>
          </a:p>
        </p:txBody>
      </p:sp>
      <p:sp>
        <p:nvSpPr>
          <p:cNvPr id="3" name="Content Placeholder 2"/>
          <p:cNvSpPr>
            <a:spLocks noGrp="1"/>
          </p:cNvSpPr>
          <p:nvPr>
            <p:ph idx="1"/>
          </p:nvPr>
        </p:nvSpPr>
        <p:spPr>
          <a:xfrm>
            <a:off x="609600" y="990600"/>
            <a:ext cx="8229600" cy="4525963"/>
          </a:xfrm>
        </p:spPr>
        <p:txBody>
          <a:bodyPr>
            <a:noAutofit/>
          </a:bodyPr>
          <a:lstStyle/>
          <a:p>
            <a:r>
              <a:rPr lang="en-US" sz="2000" dirty="0"/>
              <a:t>Calculation of Binding Energy</a:t>
            </a:r>
          </a:p>
          <a:p>
            <a:r>
              <a:rPr lang="en-US" sz="2000" dirty="0"/>
              <a:t>For a particle 4He:</a:t>
            </a:r>
          </a:p>
          <a:p>
            <a:r>
              <a:rPr lang="en-US" sz="2000" dirty="0"/>
              <a:t>Calculated mass of 2 protons and 2 neutrons:</a:t>
            </a:r>
          </a:p>
          <a:p>
            <a:pPr lvl="1"/>
            <a:r>
              <a:rPr lang="en-US" sz="2000" dirty="0"/>
              <a:t>proton </a:t>
            </a:r>
            <a:r>
              <a:rPr lang="en-US" sz="2000" dirty="0" smtClean="0"/>
              <a:t> = 1.007276470 gm/mole.</a:t>
            </a:r>
            <a:endParaRPr lang="en-US" sz="2000" dirty="0"/>
          </a:p>
          <a:p>
            <a:pPr lvl="1"/>
            <a:r>
              <a:rPr lang="en-US" sz="2000" dirty="0"/>
              <a:t>neutron </a:t>
            </a:r>
            <a:r>
              <a:rPr lang="en-US" sz="2000" dirty="0" smtClean="0"/>
              <a:t>= 1.008665012 gm/mole</a:t>
            </a:r>
            <a:endParaRPr lang="en-US" sz="2000" dirty="0"/>
          </a:p>
          <a:p>
            <a:r>
              <a:rPr lang="en-US" sz="2000" dirty="0" smtClean="0"/>
              <a:t>.Mass </a:t>
            </a:r>
            <a:r>
              <a:rPr lang="en-US" sz="2000" dirty="0"/>
              <a:t>calculated </a:t>
            </a:r>
            <a:endParaRPr lang="en-US" sz="2000" dirty="0" smtClean="0"/>
          </a:p>
          <a:p>
            <a:pPr lvl="1"/>
            <a:r>
              <a:rPr lang="en-US" sz="2000" dirty="0" smtClean="0"/>
              <a:t>2 proton  2 neutron</a:t>
            </a:r>
            <a:endParaRPr lang="en-US" sz="2000" dirty="0"/>
          </a:p>
          <a:p>
            <a:r>
              <a:rPr lang="en-US" sz="2000" dirty="0"/>
              <a:t>mass calculated </a:t>
            </a:r>
            <a:r>
              <a:rPr lang="en-US" sz="2000" dirty="0" smtClean="0"/>
              <a:t>= 4.032 gm/mole</a:t>
            </a:r>
          </a:p>
          <a:p>
            <a:endParaRPr lang="en-US" sz="2000" dirty="0"/>
          </a:p>
          <a:p>
            <a:r>
              <a:rPr lang="en-US" sz="2000" dirty="0"/>
              <a:t>Calculate binding energy:</a:t>
            </a:r>
          </a:p>
          <a:p>
            <a:r>
              <a:rPr lang="en-US" sz="2000" dirty="0"/>
              <a:t>E </a:t>
            </a:r>
            <a:r>
              <a:rPr lang="en-US" sz="2000" dirty="0" smtClean="0"/>
              <a:t>= m c²</a:t>
            </a:r>
            <a:endParaRPr lang="en-US" sz="2000" dirty="0"/>
          </a:p>
          <a:p>
            <a:r>
              <a:rPr lang="pt-BR" sz="2000" dirty="0"/>
              <a:t>c </a:t>
            </a:r>
            <a:r>
              <a:rPr lang="pt-BR" sz="2000" dirty="0" smtClean="0"/>
              <a:t> =2.99792458 x 10⁸ m/sec </a:t>
            </a:r>
            <a:r>
              <a:rPr lang="pt-BR" sz="2000" dirty="0"/>
              <a:t>. 1</a:t>
            </a:r>
          </a:p>
          <a:p>
            <a:r>
              <a:rPr lang="en-US" sz="2000" dirty="0" smtClean="0"/>
              <a:t>mass </a:t>
            </a:r>
            <a:r>
              <a:rPr lang="en-US" sz="2000" dirty="0"/>
              <a:t>defect</a:t>
            </a:r>
          </a:p>
          <a:p>
            <a:pPr lvl="2"/>
            <a:r>
              <a:rPr lang="en-US" sz="2000" dirty="0"/>
              <a:t>E </a:t>
            </a:r>
            <a:r>
              <a:rPr lang="en-US" sz="2000" dirty="0" smtClean="0"/>
              <a:t>= m c²</a:t>
            </a:r>
            <a:endParaRPr lang="en-US" sz="2000" dirty="0"/>
          </a:p>
          <a:p>
            <a:pPr lvl="2"/>
            <a:r>
              <a:rPr lang="fi-FI" sz="2000" dirty="0" smtClean="0"/>
              <a:t>E </a:t>
            </a:r>
            <a:r>
              <a:rPr lang="fi-FI" sz="2000" dirty="0"/>
              <a:t>= 2.73 </a:t>
            </a:r>
            <a:r>
              <a:rPr lang="fi-FI" sz="2000" dirty="0" smtClean="0"/>
              <a:t>X 10⁻¹² joule/ mole</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68362"/>
          </a:xfrm>
        </p:spPr>
        <p:txBody>
          <a:bodyPr>
            <a:normAutofit fontScale="90000"/>
          </a:bodyPr>
          <a:lstStyle/>
          <a:p>
            <a:r>
              <a:rPr lang="en-US" dirty="0" smtClean="0"/>
              <a:t>Average binding energy per nucleon</a:t>
            </a:r>
            <a:endParaRPr lang="en-US" dirty="0"/>
          </a:p>
        </p:txBody>
      </p:sp>
      <p:sp>
        <p:nvSpPr>
          <p:cNvPr id="3" name="Content Placeholder 2"/>
          <p:cNvSpPr>
            <a:spLocks noGrp="1"/>
          </p:cNvSpPr>
          <p:nvPr>
            <p:ph idx="1"/>
          </p:nvPr>
        </p:nvSpPr>
        <p:spPr>
          <a:xfrm>
            <a:off x="609600" y="1066800"/>
            <a:ext cx="8229600" cy="4525963"/>
          </a:xfrm>
        </p:spPr>
        <p:txBody>
          <a:bodyPr/>
          <a:lstStyle/>
          <a:p>
            <a:r>
              <a:rPr lang="en-US" dirty="0" smtClean="0"/>
              <a:t>The greater the binding energy </a:t>
            </a:r>
            <a:r>
              <a:rPr lang="en-US" i="1" dirty="0" smtClean="0"/>
              <a:t>per nucleon</a:t>
            </a:r>
            <a:r>
              <a:rPr lang="en-US" dirty="0" smtClean="0"/>
              <a:t> of an atom, the greater it's stability</a:t>
            </a:r>
            <a:endParaRPr lang="en-US" dirty="0"/>
          </a:p>
        </p:txBody>
      </p:sp>
      <p:pic>
        <p:nvPicPr>
          <p:cNvPr id="4" name="Picture 3" descr="A graph of the&#10;relative stability of the nucleus vs. the mass number of the&#10;nucleus"/>
          <p:cNvPicPr/>
          <p:nvPr/>
        </p:nvPicPr>
        <p:blipFill>
          <a:blip r:embed="rId3" cstate="print"/>
          <a:srcRect/>
          <a:stretch>
            <a:fillRect/>
          </a:stretch>
        </p:blipFill>
        <p:spPr bwMode="auto">
          <a:xfrm>
            <a:off x="381000" y="2209800"/>
            <a:ext cx="4743450" cy="4505325"/>
          </a:xfrm>
          <a:prstGeom prst="rect">
            <a:avLst/>
          </a:prstGeom>
          <a:noFill/>
          <a:ln w="9525">
            <a:noFill/>
            <a:miter lim="800000"/>
            <a:headEnd/>
            <a:tailEnd/>
          </a:ln>
        </p:spPr>
      </p:pic>
      <p:sp>
        <p:nvSpPr>
          <p:cNvPr id="5" name="TextBox 4"/>
          <p:cNvSpPr txBox="1"/>
          <p:nvPr/>
        </p:nvSpPr>
        <p:spPr>
          <a:xfrm>
            <a:off x="5562600" y="3048000"/>
            <a:ext cx="2895600" cy="1477328"/>
          </a:xfrm>
          <a:prstGeom prst="rect">
            <a:avLst/>
          </a:prstGeom>
          <a:noFill/>
          <a:ln w="12700" cmpd="thinThick">
            <a:solidFill>
              <a:srgbClr val="002060"/>
            </a:solidFill>
          </a:ln>
        </p:spPr>
        <p:txBody>
          <a:bodyPr wrap="square" rtlCol="0">
            <a:spAutoFit/>
          </a:bodyPr>
          <a:lstStyle/>
          <a:p>
            <a:r>
              <a:rPr lang="en-US" dirty="0" smtClean="0"/>
              <a:t>The average energy/nucleon increases as A increases up to plateau of 8.7 </a:t>
            </a:r>
            <a:r>
              <a:rPr lang="en-US" dirty="0" err="1" smtClean="0"/>
              <a:t>Mev</a:t>
            </a:r>
            <a:endParaRPr lang="en-US" dirty="0" smtClean="0"/>
          </a:p>
          <a:p>
            <a:r>
              <a:rPr lang="en-US" dirty="0" smtClean="0"/>
              <a:t>After that it decreases slightly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TotalTime>
  <Words>917</Words>
  <Application>Microsoft Office PowerPoint</Application>
  <PresentationFormat>On-screen Show (4:3)</PresentationFormat>
  <Paragraphs>162</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Nuclear Physics and Radiation</vt:lpstr>
      <vt:lpstr>Nuclear Structure</vt:lpstr>
      <vt:lpstr>Nuclear Structure</vt:lpstr>
      <vt:lpstr>Atomic Number and Mass Number</vt:lpstr>
      <vt:lpstr>Isotopes</vt:lpstr>
      <vt:lpstr>Mass of the Nucleus</vt:lpstr>
      <vt:lpstr>Total Binding Energy</vt:lpstr>
      <vt:lpstr>Calculation of binding energy</vt:lpstr>
      <vt:lpstr>Average binding energy per nucleon</vt:lpstr>
      <vt:lpstr>Stability of the nucleus</vt:lpstr>
      <vt:lpstr>Forces in nature</vt:lpstr>
      <vt:lpstr>Radioactivity</vt:lpstr>
      <vt:lpstr>Radioactivity</vt:lpstr>
      <vt:lpstr>Alpha Decay</vt:lpstr>
      <vt:lpstr>Beta Decay</vt:lpstr>
      <vt:lpstr>Beta Decay/Positron emission</vt:lpstr>
      <vt:lpstr>Gamma Decay</vt:lpstr>
      <vt:lpstr>Radiation Effects on Humans </vt:lpstr>
      <vt:lpstr>Effects of Radiation Exposure on Human Health </vt:lpstr>
      <vt:lpstr>Effects of Radiation Exposure on Human Health</vt:lpstr>
      <vt:lpstr>Radioactive Decay</vt:lpstr>
      <vt:lpstr>Half Life</vt:lpstr>
      <vt:lpstr>Radioactive Decay Law</vt:lpstr>
      <vt:lpstr>Half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Physics and Radiation</dc:title>
  <dc:creator>Richard Lasky</dc:creator>
  <cp:lastModifiedBy>Admin</cp:lastModifiedBy>
  <cp:revision>56</cp:revision>
  <dcterms:created xsi:type="dcterms:W3CDTF">2010-06-07T02:30:33Z</dcterms:created>
  <dcterms:modified xsi:type="dcterms:W3CDTF">2010-07-29T13:14:39Z</dcterms:modified>
</cp:coreProperties>
</file>