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7"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8701C1-B3B6-49C6-A2B1-04336B8F3FA1}" type="datetimeFigureOut">
              <a:rPr lang="en-US" smtClean="0"/>
              <a:t>7/21/2010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E16F7A-9BC3-4E41-9B2D-66A4EA3A9A2B}" type="slidenum">
              <a:rPr lang="en-US" smtClean="0"/>
              <a:t>‹#›</a:t>
            </a:fld>
            <a:endParaRPr lang="en-US"/>
          </a:p>
        </p:txBody>
      </p:sp>
    </p:spTree>
    <p:extLst>
      <p:ext uri="{BB962C8B-B14F-4D97-AF65-F5344CB8AC3E}">
        <p14:creationId xmlns:p14="http://schemas.microsoft.com/office/powerpoint/2010/main" val="3083576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E16F7A-9BC3-4E41-9B2D-66A4EA3A9A2B}"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E16F7A-9BC3-4E41-9B2D-66A4EA3A9A2B}"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E16F7A-9BC3-4E41-9B2D-66A4EA3A9A2B}"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E16F7A-9BC3-4E41-9B2D-66A4EA3A9A2B}"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E16F7A-9BC3-4E41-9B2D-66A4EA3A9A2B}"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E16F7A-9BC3-4E41-9B2D-66A4EA3A9A2B}"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E16F7A-9BC3-4E41-9B2D-66A4EA3A9A2B}"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E16F7A-9BC3-4E41-9B2D-66A4EA3A9A2B}"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E16F7A-9BC3-4E41-9B2D-66A4EA3A9A2B}"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385689-B4D0-4A03-AD2A-0FF2A81F45A4}" type="datetimeFigureOut">
              <a:rPr lang="en-US" smtClean="0"/>
              <a:t>7/21/2010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C005B-5E74-4CAD-A926-5397535E2F5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385689-B4D0-4A03-AD2A-0FF2A81F45A4}" type="datetimeFigureOut">
              <a:rPr lang="en-US" smtClean="0"/>
              <a:t>7/21/2010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C005B-5E74-4CAD-A926-5397535E2F5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385689-B4D0-4A03-AD2A-0FF2A81F45A4}" type="datetimeFigureOut">
              <a:rPr lang="en-US" smtClean="0"/>
              <a:t>7/21/2010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C005B-5E74-4CAD-A926-5397535E2F5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385689-B4D0-4A03-AD2A-0FF2A81F45A4}" type="datetimeFigureOut">
              <a:rPr lang="en-US" smtClean="0"/>
              <a:t>7/21/2010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C005B-5E74-4CAD-A926-5397535E2F5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385689-B4D0-4A03-AD2A-0FF2A81F45A4}" type="datetimeFigureOut">
              <a:rPr lang="en-US" smtClean="0"/>
              <a:t>7/21/2010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C005B-5E74-4CAD-A926-5397535E2F5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385689-B4D0-4A03-AD2A-0FF2A81F45A4}" type="datetimeFigureOut">
              <a:rPr lang="en-US" smtClean="0"/>
              <a:t>7/21/2010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C005B-5E74-4CAD-A926-5397535E2F5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385689-B4D0-4A03-AD2A-0FF2A81F45A4}" type="datetimeFigureOut">
              <a:rPr lang="en-US" smtClean="0"/>
              <a:t>7/21/2010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DC005B-5E74-4CAD-A926-5397535E2F5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385689-B4D0-4A03-AD2A-0FF2A81F45A4}" type="datetimeFigureOut">
              <a:rPr lang="en-US" smtClean="0"/>
              <a:t>7/21/2010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DC005B-5E74-4CAD-A926-5397535E2F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385689-B4D0-4A03-AD2A-0FF2A81F45A4}" type="datetimeFigureOut">
              <a:rPr lang="en-US" smtClean="0"/>
              <a:t>7/21/2010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DC005B-5E74-4CAD-A926-5397535E2F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385689-B4D0-4A03-AD2A-0FF2A81F45A4}" type="datetimeFigureOut">
              <a:rPr lang="en-US" smtClean="0"/>
              <a:t>7/21/2010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C005B-5E74-4CAD-A926-5397535E2F5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385689-B4D0-4A03-AD2A-0FF2A81F45A4}" type="datetimeFigureOut">
              <a:rPr lang="en-US" smtClean="0"/>
              <a:t>7/21/2010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C005B-5E74-4CAD-A926-5397535E2F5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85689-B4D0-4A03-AD2A-0FF2A81F45A4}" type="datetimeFigureOut">
              <a:rPr lang="en-US" smtClean="0"/>
              <a:t>7/21/2010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C005B-5E74-4CAD-A926-5397535E2F5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videos.howstuffworks.com/science-channel/33305-time-special-relativity-video.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metacafe.com/watch/523678/two_postulates_special_relativity_1_of_5/"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KHjpBjgIMVk&amp;feature=player_embedde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scivee.tv/node/3007"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wteiuxyqtoM&amp;feature=player_embedded"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scivee.tv/node/3025"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Un1UZpzA3wQ&amp;feature=related"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O-p8yZYxNGc&amp;feature=player_embedde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ZgvjwEmKY6o&amp;feature=player_embedded"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Roger_Penrose" TargetMode="External"/><Relationship Id="rId13" Type="http://schemas.openxmlformats.org/officeDocument/2006/relationships/hyperlink" Target="http://en.wikipedia.org/wiki/Black_hole" TargetMode="External"/><Relationship Id="rId3" Type="http://schemas.openxmlformats.org/officeDocument/2006/relationships/hyperlink" Target="http://en.wikipedia.org/wiki/Order_of_the_Companions_of_Honour" TargetMode="External"/><Relationship Id="rId7" Type="http://schemas.openxmlformats.org/officeDocument/2006/relationships/hyperlink" Target="http://en.wikipedia.org/wiki/Theoretical_physics" TargetMode="External"/><Relationship Id="rId12" Type="http://schemas.openxmlformats.org/officeDocument/2006/relationships/hyperlink" Target="http://en.wikipedia.org/wiki/Big_Bang" TargetMode="External"/><Relationship Id="rId17" Type="http://schemas.openxmlformats.org/officeDocument/2006/relationships/hyperlink" Target="http://dsc.discovery.com/videos/stephen-hawkings-universe-black-hole-time.html" TargetMode="External"/><Relationship Id="rId2" Type="http://schemas.openxmlformats.org/officeDocument/2006/relationships/notesSlide" Target="../notesSlides/notesSlide9.xml"/><Relationship Id="rId16" Type="http://schemas.openxmlformats.org/officeDocument/2006/relationships/hyperlink" Target="http://www.youtube.com/watch?v=S6srN4idq1E&amp;feature=related" TargetMode="External"/><Relationship Id="rId1" Type="http://schemas.openxmlformats.org/officeDocument/2006/relationships/slideLayout" Target="../slideLayouts/slideLayout2.xml"/><Relationship Id="rId6" Type="http://schemas.openxmlformats.org/officeDocument/2006/relationships/hyperlink" Target="http://en.wikipedia.org/wiki/Royal_Society_for_the_encouragement_of_Arts,_Manufactures_&amp;_Commerce" TargetMode="External"/><Relationship Id="rId11" Type="http://schemas.openxmlformats.org/officeDocument/2006/relationships/hyperlink" Target="http://en.wikipedia.org/wiki/Gamma_ray" TargetMode="External"/><Relationship Id="rId5" Type="http://schemas.openxmlformats.org/officeDocument/2006/relationships/hyperlink" Target="http://en.wikipedia.org/wiki/Fellow_of_the_Royal_Society" TargetMode="External"/><Relationship Id="rId15" Type="http://schemas.openxmlformats.org/officeDocument/2006/relationships/hyperlink" Target="http://www.youtube.com/watch?v=P5_Msrdg3Hk&amp;feature=related" TargetMode="External"/><Relationship Id="rId10" Type="http://schemas.openxmlformats.org/officeDocument/2006/relationships/hyperlink" Target="http://en.wikipedia.org/wiki/General_theory_of_relativity" TargetMode="External"/><Relationship Id="rId4" Type="http://schemas.openxmlformats.org/officeDocument/2006/relationships/hyperlink" Target="http://en.wikipedia.org/wiki/Order_of_the_British_Empire" TargetMode="External"/><Relationship Id="rId9" Type="http://schemas.openxmlformats.org/officeDocument/2006/relationships/hyperlink" Target="http://en.wikipedia.org/wiki/Albert_Einstein" TargetMode="External"/><Relationship Id="rId14" Type="http://schemas.openxmlformats.org/officeDocument/2006/relationships/hyperlink" Target="http://en.wikipedia.org/wiki/Event_horiz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Relativity </a:t>
            </a:r>
            <a:r>
              <a:rPr lang="en-US" dirty="0" smtClean="0"/>
              <a:t>Theory</a:t>
            </a:r>
            <a:endParaRPr lang="en-US" dirty="0"/>
          </a:p>
        </p:txBody>
      </p:sp>
      <p:pic>
        <p:nvPicPr>
          <p:cNvPr id="3" name="Picture 2"/>
          <p:cNvPicPr>
            <a:picLocks noChangeAspect="1" noChangeArrowheads="1"/>
          </p:cNvPicPr>
          <p:nvPr/>
        </p:nvPicPr>
        <p:blipFill>
          <a:blip r:embed="rId3" cstate="print"/>
          <a:srcRect/>
          <a:stretch>
            <a:fillRect/>
          </a:stretch>
        </p:blipFill>
        <p:spPr bwMode="auto">
          <a:xfrm>
            <a:off x="2057400" y="0"/>
            <a:ext cx="7086600" cy="1148765"/>
          </a:xfrm>
          <a:prstGeom prst="rect">
            <a:avLst/>
          </a:prstGeom>
          <a:noFill/>
          <a:ln w="9525">
            <a:noFill/>
            <a:miter lim="800000"/>
            <a:headEnd/>
            <a:tailEnd/>
          </a:ln>
        </p:spPr>
      </p:pic>
      <p:pic>
        <p:nvPicPr>
          <p:cNvPr id="4" name="Picture 2" descr="Athletics Logo 4"/>
          <p:cNvPicPr>
            <a:picLocks noChangeAspect="1" noChangeArrowheads="1"/>
          </p:cNvPicPr>
          <p:nvPr/>
        </p:nvPicPr>
        <p:blipFill>
          <a:blip r:embed="rId4" cstate="print"/>
          <a:srcRect/>
          <a:stretch>
            <a:fillRect/>
          </a:stretch>
        </p:blipFill>
        <p:spPr bwMode="auto">
          <a:xfrm>
            <a:off x="1" y="20782"/>
            <a:ext cx="2133599" cy="1279630"/>
          </a:xfrm>
          <a:prstGeom prst="rect">
            <a:avLst/>
          </a:prstGeom>
          <a:noFill/>
        </p:spPr>
      </p:pic>
      <p:sp>
        <p:nvSpPr>
          <p:cNvPr id="5" name="TextBox 4"/>
          <p:cNvSpPr txBox="1"/>
          <p:nvPr/>
        </p:nvSpPr>
        <p:spPr>
          <a:xfrm>
            <a:off x="5029200" y="6096000"/>
            <a:ext cx="3193567" cy="369332"/>
          </a:xfrm>
          <a:prstGeom prst="rect">
            <a:avLst/>
          </a:prstGeom>
          <a:noFill/>
        </p:spPr>
        <p:txBody>
          <a:bodyPr wrap="none" rtlCol="0">
            <a:spAutoFit/>
          </a:bodyPr>
          <a:lstStyle/>
          <a:p>
            <a:r>
              <a:rPr lang="en-US" dirty="0" smtClean="0"/>
              <a:t>Richard L. Lasky – Summer 2010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Relativity Theory</a:t>
            </a:r>
            <a:endParaRPr lang="en-US" dirty="0"/>
          </a:p>
        </p:txBody>
      </p:sp>
      <p:sp>
        <p:nvSpPr>
          <p:cNvPr id="3" name="Content Placeholder 2"/>
          <p:cNvSpPr>
            <a:spLocks noGrp="1"/>
          </p:cNvSpPr>
          <p:nvPr>
            <p:ph idx="1"/>
          </p:nvPr>
        </p:nvSpPr>
        <p:spPr/>
        <p:txBody>
          <a:bodyPr/>
          <a:lstStyle/>
          <a:p>
            <a:r>
              <a:rPr lang="en-US" b="1" dirty="0"/>
              <a:t>Einstein’s Theory of Relativity</a:t>
            </a:r>
            <a:r>
              <a:rPr lang="en-US" dirty="0"/>
              <a:t> is mostly known for it’s assertion that time travel is possible, but in reality this theory encompasses much more. The theory itself is actually split into </a:t>
            </a:r>
            <a:r>
              <a:rPr lang="en-US" b="1" i="1" dirty="0"/>
              <a:t>Special Relativity </a:t>
            </a:r>
            <a:r>
              <a:rPr lang="en-US" dirty="0"/>
              <a:t>and </a:t>
            </a:r>
            <a:r>
              <a:rPr lang="en-US" b="1" i="1" dirty="0"/>
              <a:t>General Relativity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t>Special Relativity</a:t>
            </a:r>
            <a:endParaRPr lang="en-US" dirty="0"/>
          </a:p>
        </p:txBody>
      </p:sp>
      <p:sp>
        <p:nvSpPr>
          <p:cNvPr id="3" name="Content Placeholder 2"/>
          <p:cNvSpPr>
            <a:spLocks noGrp="1"/>
          </p:cNvSpPr>
          <p:nvPr>
            <p:ph idx="1"/>
          </p:nvPr>
        </p:nvSpPr>
        <p:spPr>
          <a:xfrm>
            <a:off x="381000" y="1066800"/>
            <a:ext cx="8229600" cy="4525963"/>
          </a:xfrm>
        </p:spPr>
        <p:txBody>
          <a:bodyPr>
            <a:normAutofit lnSpcReduction="10000"/>
          </a:bodyPr>
          <a:lstStyle/>
          <a:p>
            <a:r>
              <a:rPr lang="en-US" b="1" i="1" dirty="0"/>
              <a:t>Special Relativity</a:t>
            </a:r>
            <a:r>
              <a:rPr lang="en-US" dirty="0"/>
              <a:t> is based upon two </a:t>
            </a:r>
            <a:r>
              <a:rPr lang="en-US" dirty="0" smtClean="0"/>
              <a:t>postulates:</a:t>
            </a:r>
          </a:p>
          <a:p>
            <a:pPr marL="514350" indent="-514350">
              <a:buFont typeface="+mj-lt"/>
              <a:buAutoNum type="arabicPeriod"/>
            </a:pPr>
            <a:r>
              <a:rPr lang="en-US" dirty="0"/>
              <a:t>The laws of physics are the same for all observers in uniform motion relative to one </a:t>
            </a:r>
            <a:r>
              <a:rPr lang="en-US" dirty="0" smtClean="0"/>
              <a:t>another</a:t>
            </a:r>
          </a:p>
          <a:p>
            <a:pPr marL="514350" indent="-514350">
              <a:buFont typeface="+mj-lt"/>
              <a:buAutoNum type="arabicPeriod"/>
            </a:pPr>
            <a:r>
              <a:rPr lang="en-US" dirty="0"/>
              <a:t>The speed of light in a vacuum is the same for all observers, regardless of their relative motion or of the motion of the source of the light</a:t>
            </a:r>
          </a:p>
        </p:txBody>
      </p:sp>
      <p:sp>
        <p:nvSpPr>
          <p:cNvPr id="5" name="Rectangle 4"/>
          <p:cNvSpPr/>
          <p:nvPr/>
        </p:nvSpPr>
        <p:spPr>
          <a:xfrm>
            <a:off x="304800" y="5791200"/>
            <a:ext cx="4572000" cy="923330"/>
          </a:xfrm>
          <a:prstGeom prst="rect">
            <a:avLst/>
          </a:prstGeom>
        </p:spPr>
        <p:txBody>
          <a:bodyPr>
            <a:spAutoFit/>
          </a:bodyPr>
          <a:lstStyle/>
          <a:p>
            <a:r>
              <a:rPr lang="en-US" dirty="0" smtClean="0">
                <a:hlinkClick r:id="rId3"/>
              </a:rPr>
              <a:t>http://videos.howstuffworks.com/science-channel/33305-time-special-relativity-video.htm</a:t>
            </a:r>
            <a:endParaRPr lang="en-US" dirty="0"/>
          </a:p>
        </p:txBody>
      </p:sp>
      <p:sp>
        <p:nvSpPr>
          <p:cNvPr id="6" name="Rectangle 5"/>
          <p:cNvSpPr/>
          <p:nvPr/>
        </p:nvSpPr>
        <p:spPr>
          <a:xfrm>
            <a:off x="4572000" y="6211669"/>
            <a:ext cx="4572000" cy="646331"/>
          </a:xfrm>
          <a:prstGeom prst="rect">
            <a:avLst/>
          </a:prstGeom>
        </p:spPr>
        <p:txBody>
          <a:bodyPr>
            <a:spAutoFit/>
          </a:bodyPr>
          <a:lstStyle/>
          <a:p>
            <a:r>
              <a:rPr lang="en-US" dirty="0" smtClean="0">
                <a:hlinkClick r:id="rId4"/>
              </a:rPr>
              <a:t>http://www.metacafe.com/watch/523678/two_postulates_special_relativity_1_of_5/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Dilation</a:t>
            </a:r>
            <a:endParaRPr lang="en-US" dirty="0"/>
          </a:p>
        </p:txBody>
      </p:sp>
      <p:sp>
        <p:nvSpPr>
          <p:cNvPr id="3" name="Content Placeholder 2"/>
          <p:cNvSpPr>
            <a:spLocks noGrp="1"/>
          </p:cNvSpPr>
          <p:nvPr>
            <p:ph idx="1"/>
          </p:nvPr>
        </p:nvSpPr>
        <p:spPr/>
        <p:txBody>
          <a:bodyPr/>
          <a:lstStyle/>
          <a:p>
            <a:r>
              <a:rPr lang="en-US" b="1" dirty="0"/>
              <a:t>Time Dilation and Time Travel:</a:t>
            </a:r>
            <a:r>
              <a:rPr lang="en-US" dirty="0"/>
              <a:t> Moving clocks are measured to tick more slowly than an </a:t>
            </a:r>
            <a:r>
              <a:rPr lang="en-US" dirty="0" smtClean="0"/>
              <a:t>observer’s </a:t>
            </a:r>
            <a:r>
              <a:rPr lang="en-US" dirty="0"/>
              <a:t>“stationary” clock</a:t>
            </a:r>
          </a:p>
        </p:txBody>
      </p:sp>
      <p:sp>
        <p:nvSpPr>
          <p:cNvPr id="4" name="Rectangle 3"/>
          <p:cNvSpPr/>
          <p:nvPr/>
        </p:nvSpPr>
        <p:spPr>
          <a:xfrm>
            <a:off x="533400" y="6019800"/>
            <a:ext cx="4572000" cy="646331"/>
          </a:xfrm>
          <a:prstGeom prst="rect">
            <a:avLst/>
          </a:prstGeom>
        </p:spPr>
        <p:txBody>
          <a:bodyPr>
            <a:spAutoFit/>
          </a:bodyPr>
          <a:lstStyle/>
          <a:p>
            <a:r>
              <a:rPr lang="en-US" dirty="0" smtClean="0">
                <a:hlinkClick r:id="rId3"/>
              </a:rPr>
              <a:t>http://www.youtube.com/watch?v=KHjpBjgIMVk&amp;feature=player_embedded</a:t>
            </a:r>
            <a:endParaRPr lang="en-US" dirty="0"/>
          </a:p>
        </p:txBody>
      </p:sp>
      <p:sp>
        <p:nvSpPr>
          <p:cNvPr id="5" name="Rectangle 4"/>
          <p:cNvSpPr/>
          <p:nvPr/>
        </p:nvSpPr>
        <p:spPr>
          <a:xfrm>
            <a:off x="6019800" y="6324600"/>
            <a:ext cx="3294620" cy="369332"/>
          </a:xfrm>
          <a:prstGeom prst="rect">
            <a:avLst/>
          </a:prstGeom>
        </p:spPr>
        <p:txBody>
          <a:bodyPr wrap="none">
            <a:spAutoFit/>
          </a:bodyPr>
          <a:lstStyle/>
          <a:p>
            <a:r>
              <a:rPr lang="en-US" dirty="0" smtClean="0">
                <a:hlinkClick r:id="rId4"/>
              </a:rPr>
              <a:t>http://www.scivee.tv/node/3007</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Simultaneity of Events</a:t>
            </a:r>
            <a:endParaRPr lang="en-US" dirty="0"/>
          </a:p>
        </p:txBody>
      </p:sp>
      <p:sp>
        <p:nvSpPr>
          <p:cNvPr id="3" name="Content Placeholder 2"/>
          <p:cNvSpPr>
            <a:spLocks noGrp="1"/>
          </p:cNvSpPr>
          <p:nvPr>
            <p:ph idx="1"/>
          </p:nvPr>
        </p:nvSpPr>
        <p:spPr/>
        <p:txBody>
          <a:bodyPr/>
          <a:lstStyle/>
          <a:p>
            <a:r>
              <a:rPr lang="en-US" b="1" dirty="0"/>
              <a:t>Simultaneity of Events:</a:t>
            </a:r>
            <a:r>
              <a:rPr lang="en-US" dirty="0"/>
              <a:t> It is impossible to say with absolute certainty that two events occur at the same time if the events occur in different spaces. The perception of when each takes place depends on the observer</a:t>
            </a:r>
          </a:p>
        </p:txBody>
      </p:sp>
      <p:sp>
        <p:nvSpPr>
          <p:cNvPr id="4" name="Rectangle 3"/>
          <p:cNvSpPr/>
          <p:nvPr/>
        </p:nvSpPr>
        <p:spPr>
          <a:xfrm>
            <a:off x="0" y="6211669"/>
            <a:ext cx="4572000" cy="646331"/>
          </a:xfrm>
          <a:prstGeom prst="rect">
            <a:avLst/>
          </a:prstGeom>
        </p:spPr>
        <p:txBody>
          <a:bodyPr>
            <a:spAutoFit/>
          </a:bodyPr>
          <a:lstStyle/>
          <a:p>
            <a:r>
              <a:rPr lang="en-US" dirty="0" smtClean="0">
                <a:hlinkClick r:id="rId3"/>
              </a:rPr>
              <a:t>http://www.youtube.com/watch?v=wteiuxyqtoM&amp;feature=player_embedded</a:t>
            </a:r>
            <a:endParaRPr lang="en-US" dirty="0"/>
          </a:p>
        </p:txBody>
      </p:sp>
      <p:sp>
        <p:nvSpPr>
          <p:cNvPr id="7" name="Rectangle 6"/>
          <p:cNvSpPr/>
          <p:nvPr/>
        </p:nvSpPr>
        <p:spPr>
          <a:xfrm>
            <a:off x="5334000" y="6324600"/>
            <a:ext cx="3294620" cy="369332"/>
          </a:xfrm>
          <a:prstGeom prst="rect">
            <a:avLst/>
          </a:prstGeom>
        </p:spPr>
        <p:txBody>
          <a:bodyPr wrap="none">
            <a:spAutoFit/>
          </a:bodyPr>
          <a:lstStyle/>
          <a:p>
            <a:r>
              <a:rPr lang="en-US" dirty="0" smtClean="0">
                <a:hlinkClick r:id="rId4"/>
              </a:rPr>
              <a:t>http://www.scivee.tv/node/3025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rmAutofit fontScale="90000"/>
          </a:bodyPr>
          <a:lstStyle/>
          <a:p>
            <a:r>
              <a:rPr lang="en-US" b="1" dirty="0"/>
              <a:t>Length Contraction</a:t>
            </a:r>
            <a:endParaRPr lang="en-US" dirty="0"/>
          </a:p>
        </p:txBody>
      </p:sp>
      <p:sp>
        <p:nvSpPr>
          <p:cNvPr id="3" name="Content Placeholder 2"/>
          <p:cNvSpPr>
            <a:spLocks noGrp="1"/>
          </p:cNvSpPr>
          <p:nvPr>
            <p:ph idx="1"/>
          </p:nvPr>
        </p:nvSpPr>
        <p:spPr>
          <a:xfrm>
            <a:off x="457200" y="838200"/>
            <a:ext cx="8229600" cy="4525963"/>
          </a:xfrm>
        </p:spPr>
        <p:txBody>
          <a:bodyPr>
            <a:normAutofit fontScale="85000" lnSpcReduction="20000"/>
          </a:bodyPr>
          <a:lstStyle/>
          <a:p>
            <a:r>
              <a:rPr lang="en-US" dirty="0" smtClean="0"/>
              <a:t>This </a:t>
            </a:r>
            <a:r>
              <a:rPr lang="en-US" dirty="0"/>
              <a:t>result of special relativity is only relevant when looking at objects moving at speeds above 30,000,000 </a:t>
            </a:r>
            <a:r>
              <a:rPr lang="en-US" dirty="0" smtClean="0"/>
              <a:t>m/s</a:t>
            </a:r>
          </a:p>
          <a:p>
            <a:r>
              <a:rPr lang="en-US" dirty="0"/>
              <a:t>At that speed</a:t>
            </a:r>
            <a:r>
              <a:rPr lang="en-US" dirty="0" smtClean="0"/>
              <a:t>,</a:t>
            </a:r>
            <a:r>
              <a:rPr lang="en-US" dirty="0"/>
              <a:t> objects appear to be shorter than they what they appear as when stationary or moving at a slower </a:t>
            </a:r>
            <a:r>
              <a:rPr lang="en-US" dirty="0" smtClean="0"/>
              <a:t>speed</a:t>
            </a:r>
          </a:p>
          <a:p>
            <a:r>
              <a:rPr lang="en-US" dirty="0"/>
              <a:t>What follows is the idea that if an object has mass, it cannot move at the speed of light. Hence the speed of light, 299,742,458 m/s, is the universal speed limit for anything with physical </a:t>
            </a:r>
            <a:r>
              <a:rPr lang="en-US" dirty="0" smtClean="0"/>
              <a:t>mass</a:t>
            </a:r>
          </a:p>
          <a:p>
            <a:r>
              <a:rPr lang="en-US" dirty="0"/>
              <a:t>Anything moving at </a:t>
            </a:r>
            <a:r>
              <a:rPr lang="en-US" dirty="0" smtClean="0"/>
              <a:t>that </a:t>
            </a:r>
            <a:r>
              <a:rPr lang="en-US" dirty="0"/>
              <a:t>speed is pure </a:t>
            </a:r>
            <a:r>
              <a:rPr lang="en-US" dirty="0" smtClean="0"/>
              <a:t>energy</a:t>
            </a:r>
          </a:p>
          <a:p>
            <a:r>
              <a:rPr lang="en-US" dirty="0" smtClean="0"/>
              <a:t>So, E = mc²</a:t>
            </a:r>
            <a:endParaRPr lang="en-US" dirty="0"/>
          </a:p>
        </p:txBody>
      </p:sp>
      <p:sp>
        <p:nvSpPr>
          <p:cNvPr id="4" name="Rectangle 3"/>
          <p:cNvSpPr/>
          <p:nvPr/>
        </p:nvSpPr>
        <p:spPr>
          <a:xfrm>
            <a:off x="2209800" y="6211669"/>
            <a:ext cx="4572000" cy="646331"/>
          </a:xfrm>
          <a:prstGeom prst="rect">
            <a:avLst/>
          </a:prstGeom>
        </p:spPr>
        <p:txBody>
          <a:bodyPr>
            <a:spAutoFit/>
          </a:bodyPr>
          <a:lstStyle/>
          <a:p>
            <a:r>
              <a:rPr lang="en-US" dirty="0" smtClean="0">
                <a:hlinkClick r:id="rId3"/>
              </a:rPr>
              <a:t>http://www.youtube.com/watch?v=Un1UZpzA3wQ&amp;feature=related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15962"/>
          </a:xfrm>
        </p:spPr>
        <p:txBody>
          <a:bodyPr>
            <a:normAutofit fontScale="90000"/>
          </a:bodyPr>
          <a:lstStyle/>
          <a:p>
            <a:r>
              <a:rPr lang="en-US" dirty="0" smtClean="0"/>
              <a:t>General Relativity</a:t>
            </a:r>
            <a:endParaRPr lang="en-US" dirty="0"/>
          </a:p>
        </p:txBody>
      </p:sp>
      <p:sp>
        <p:nvSpPr>
          <p:cNvPr id="3" name="Content Placeholder 2"/>
          <p:cNvSpPr>
            <a:spLocks noGrp="1"/>
          </p:cNvSpPr>
          <p:nvPr>
            <p:ph idx="1"/>
          </p:nvPr>
        </p:nvSpPr>
        <p:spPr>
          <a:xfrm>
            <a:off x="457200" y="990600"/>
            <a:ext cx="8229600" cy="4525963"/>
          </a:xfrm>
        </p:spPr>
        <p:txBody>
          <a:bodyPr>
            <a:normAutofit fontScale="92500"/>
          </a:bodyPr>
          <a:lstStyle/>
          <a:p>
            <a:r>
              <a:rPr lang="en-US" b="1" i="1" dirty="0"/>
              <a:t>General Relativity</a:t>
            </a:r>
            <a:r>
              <a:rPr lang="en-US" dirty="0"/>
              <a:t> is the geometric theory of gravitation put out by Einstein to argue against Newton’s Law </a:t>
            </a:r>
            <a:r>
              <a:rPr lang="en-US" dirty="0" smtClean="0"/>
              <a:t>of </a:t>
            </a:r>
            <a:r>
              <a:rPr lang="en-US" dirty="0"/>
              <a:t>Universal </a:t>
            </a:r>
            <a:r>
              <a:rPr lang="en-US" dirty="0" smtClean="0"/>
              <a:t>Gravitation</a:t>
            </a:r>
          </a:p>
          <a:p>
            <a:r>
              <a:rPr lang="en-US" dirty="0"/>
              <a:t>Newton’s law was based on the idea that gravity could move faster than the speed of light, which Einstein obviously found to be </a:t>
            </a:r>
            <a:r>
              <a:rPr lang="en-US" dirty="0" smtClean="0"/>
              <a:t>false</a:t>
            </a:r>
          </a:p>
          <a:p>
            <a:r>
              <a:rPr lang="en-US" dirty="0"/>
              <a:t>Einstein stated that gravity is instead a property of the geometry of space and time, also called </a:t>
            </a:r>
            <a:r>
              <a:rPr lang="en-US" dirty="0" err="1"/>
              <a:t>spacetime</a:t>
            </a:r>
            <a:endParaRPr lang="en-US" dirty="0"/>
          </a:p>
        </p:txBody>
      </p:sp>
      <p:sp>
        <p:nvSpPr>
          <p:cNvPr id="7" name="Rectangle 6"/>
          <p:cNvSpPr/>
          <p:nvPr/>
        </p:nvSpPr>
        <p:spPr>
          <a:xfrm>
            <a:off x="2057400" y="6211669"/>
            <a:ext cx="4572000" cy="646331"/>
          </a:xfrm>
          <a:prstGeom prst="rect">
            <a:avLst/>
          </a:prstGeom>
        </p:spPr>
        <p:txBody>
          <a:bodyPr>
            <a:spAutoFit/>
          </a:bodyPr>
          <a:lstStyle/>
          <a:p>
            <a:r>
              <a:rPr lang="en-US" dirty="0" smtClean="0">
                <a:hlinkClick r:id="rId3"/>
              </a:rPr>
              <a:t>http://www.youtube.com/watch?v=O-p8yZYxNGc&amp;feature=player_embedded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229600" cy="715962"/>
          </a:xfrm>
        </p:spPr>
        <p:txBody>
          <a:bodyPr>
            <a:normAutofit fontScale="90000"/>
          </a:bodyPr>
          <a:lstStyle/>
          <a:p>
            <a:r>
              <a:rPr lang="en-US" dirty="0" smtClean="0"/>
              <a:t>General Relativity</a:t>
            </a:r>
            <a:endParaRPr lang="en-US" dirty="0"/>
          </a:p>
        </p:txBody>
      </p:sp>
      <p:sp>
        <p:nvSpPr>
          <p:cNvPr id="3" name="Content Placeholder 2"/>
          <p:cNvSpPr>
            <a:spLocks noGrp="1"/>
          </p:cNvSpPr>
          <p:nvPr>
            <p:ph idx="1"/>
          </p:nvPr>
        </p:nvSpPr>
        <p:spPr>
          <a:xfrm>
            <a:off x="457200" y="914400"/>
            <a:ext cx="8229600" cy="4525963"/>
          </a:xfrm>
        </p:spPr>
        <p:txBody>
          <a:bodyPr>
            <a:normAutofit fontScale="85000" lnSpcReduction="20000"/>
          </a:bodyPr>
          <a:lstStyle/>
          <a:p>
            <a:r>
              <a:rPr lang="en-US" b="1" dirty="0"/>
              <a:t>Gravitation Time Dilation:</a:t>
            </a:r>
            <a:r>
              <a:rPr lang="en-US" dirty="0"/>
              <a:t> time moves more slowly in gravitational fields than it does in fields lacking an gravitation pull. The mass of the effect is proportional to the strength of the </a:t>
            </a:r>
            <a:r>
              <a:rPr lang="en-US" dirty="0" smtClean="0"/>
              <a:t>gravity</a:t>
            </a:r>
          </a:p>
          <a:p>
            <a:r>
              <a:rPr lang="en-US" dirty="0"/>
              <a:t>Beams of light are bent as they travel through gravitational fields, which explains the existence of black </a:t>
            </a:r>
            <a:r>
              <a:rPr lang="en-US" dirty="0" smtClean="0"/>
              <a:t>holes</a:t>
            </a:r>
          </a:p>
          <a:p>
            <a:r>
              <a:rPr lang="en-US" b="1" dirty="0"/>
              <a:t>Frame-Dragging:</a:t>
            </a:r>
            <a:r>
              <a:rPr lang="en-US" dirty="0"/>
              <a:t> a rotating object with mass will drag along the </a:t>
            </a:r>
            <a:r>
              <a:rPr lang="en-US" dirty="0" err="1"/>
              <a:t>spacetime</a:t>
            </a:r>
            <a:r>
              <a:rPr lang="en-US" dirty="0"/>
              <a:t> that is around it. One example is light moving in the same rotational direction as the object will appear to move faster to a distant observer than will light moving in the opposite direction</a:t>
            </a:r>
          </a:p>
        </p:txBody>
      </p:sp>
      <p:sp>
        <p:nvSpPr>
          <p:cNvPr id="4" name="Rectangle 3"/>
          <p:cNvSpPr/>
          <p:nvPr/>
        </p:nvSpPr>
        <p:spPr>
          <a:xfrm>
            <a:off x="2133600" y="6019800"/>
            <a:ext cx="4572000" cy="646331"/>
          </a:xfrm>
          <a:prstGeom prst="rect">
            <a:avLst/>
          </a:prstGeom>
        </p:spPr>
        <p:txBody>
          <a:bodyPr>
            <a:spAutoFit/>
          </a:bodyPr>
          <a:lstStyle/>
          <a:p>
            <a:r>
              <a:rPr lang="en-US" dirty="0" smtClean="0">
                <a:hlinkClick r:id="rId3"/>
              </a:rPr>
              <a:t>http://www.youtube.com/watch?v=ZgvjwEmKY6o&amp;feature=player_embedded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563562"/>
          </a:xfrm>
        </p:spPr>
        <p:txBody>
          <a:bodyPr>
            <a:normAutofit fontScale="90000"/>
          </a:bodyPr>
          <a:lstStyle/>
          <a:p>
            <a:r>
              <a:rPr lang="en-US" dirty="0" smtClean="0"/>
              <a:t>Black Holes</a:t>
            </a:r>
            <a:endParaRPr lang="en-US" dirty="0"/>
          </a:p>
        </p:txBody>
      </p:sp>
      <p:sp>
        <p:nvSpPr>
          <p:cNvPr id="3" name="Content Placeholder 2"/>
          <p:cNvSpPr>
            <a:spLocks noGrp="1"/>
          </p:cNvSpPr>
          <p:nvPr>
            <p:ph idx="1"/>
          </p:nvPr>
        </p:nvSpPr>
        <p:spPr>
          <a:xfrm>
            <a:off x="0" y="685800"/>
            <a:ext cx="9144000" cy="4525963"/>
          </a:xfrm>
        </p:spPr>
        <p:txBody>
          <a:bodyPr>
            <a:normAutofit fontScale="92500" lnSpcReduction="20000"/>
          </a:bodyPr>
          <a:lstStyle/>
          <a:p>
            <a:r>
              <a:rPr lang="en-US" b="1" dirty="0" smtClean="0"/>
              <a:t>Stephen </a:t>
            </a:r>
            <a:r>
              <a:rPr lang="en-US" b="1" dirty="0" err="1" smtClean="0"/>
              <a:t>WilliamHawking</a:t>
            </a:r>
            <a:r>
              <a:rPr lang="en-US" dirty="0"/>
              <a:t>, </a:t>
            </a:r>
            <a:r>
              <a:rPr lang="en-US" dirty="0">
                <a:hlinkClick r:id="rId3" action="ppaction://hlinkfile" tooltip="Order of the Companions of Honour"/>
              </a:rPr>
              <a:t>CH</a:t>
            </a:r>
            <a:r>
              <a:rPr lang="en-US" dirty="0"/>
              <a:t>, </a:t>
            </a:r>
            <a:r>
              <a:rPr lang="en-US" dirty="0">
                <a:hlinkClick r:id="rId4" action="ppaction://hlinkfile" tooltip="Order of the British Empire"/>
              </a:rPr>
              <a:t>CBE</a:t>
            </a:r>
            <a:r>
              <a:rPr lang="en-US" dirty="0"/>
              <a:t>, </a:t>
            </a:r>
            <a:r>
              <a:rPr lang="en-US" dirty="0">
                <a:hlinkClick r:id="rId5" action="ppaction://hlinkfile" tooltip="Fellow of the Royal Society"/>
              </a:rPr>
              <a:t>FRS</a:t>
            </a:r>
            <a:r>
              <a:rPr lang="en-US" dirty="0"/>
              <a:t>, </a:t>
            </a:r>
            <a:r>
              <a:rPr lang="en-US" dirty="0">
                <a:hlinkClick r:id="rId6" action="ppaction://hlinkfile" tooltip="Royal Society for the encouragement of Arts, Manufactures &amp; Commerce"/>
              </a:rPr>
              <a:t>FRSA</a:t>
            </a:r>
            <a:r>
              <a:rPr lang="en-US" dirty="0"/>
              <a:t> (born </a:t>
            </a:r>
            <a:r>
              <a:rPr lang="en-US" dirty="0" smtClean="0"/>
              <a:t>1942)is </a:t>
            </a:r>
            <a:r>
              <a:rPr lang="en-US" dirty="0"/>
              <a:t>a British </a:t>
            </a:r>
            <a:r>
              <a:rPr lang="en-US" u="sng" dirty="0">
                <a:hlinkClick r:id="rId7" action="ppaction://hlinkfile" tooltip="Theoretical physics"/>
              </a:rPr>
              <a:t>theoretical </a:t>
            </a:r>
            <a:r>
              <a:rPr lang="en-US" u="sng" dirty="0" smtClean="0">
                <a:hlinkClick r:id="rId7" action="ppaction://hlinkfile" tooltip="Theoretical physics"/>
              </a:rPr>
              <a:t>physicist</a:t>
            </a:r>
            <a:endParaRPr lang="en-US" u="sng" dirty="0" smtClean="0"/>
          </a:p>
          <a:p>
            <a:r>
              <a:rPr lang="en-US" dirty="0"/>
              <a:t>In the late 1960s, he and his Cambridge friend and colleague, </a:t>
            </a:r>
            <a:r>
              <a:rPr lang="en-US" dirty="0">
                <a:hlinkClick r:id="rId8" action="ppaction://hlinkfile" tooltip="Roger Penrose"/>
              </a:rPr>
              <a:t>Roger Penrose</a:t>
            </a:r>
            <a:r>
              <a:rPr lang="en-US" dirty="0"/>
              <a:t>, applied a new, complex mathematical model they had created from </a:t>
            </a:r>
            <a:r>
              <a:rPr lang="en-US" dirty="0">
                <a:hlinkClick r:id="rId9" action="ppaction://hlinkfile" tooltip="Albert Einstein"/>
              </a:rPr>
              <a:t>Albert Einstein</a:t>
            </a:r>
            <a:r>
              <a:rPr lang="en-US" dirty="0"/>
              <a:t>'s </a:t>
            </a:r>
            <a:r>
              <a:rPr lang="en-US" u="sng" dirty="0">
                <a:hlinkClick r:id="rId10" action="ppaction://hlinkfile" tooltip="General theory of relativity"/>
              </a:rPr>
              <a:t>general theory of </a:t>
            </a:r>
            <a:r>
              <a:rPr lang="en-US" u="sng" dirty="0" smtClean="0">
                <a:hlinkClick r:id="rId10" action="ppaction://hlinkfile" tooltip="General theory of relativity"/>
              </a:rPr>
              <a:t>relativity</a:t>
            </a:r>
            <a:endParaRPr lang="en-US" u="sng" dirty="0" smtClean="0"/>
          </a:p>
          <a:p>
            <a:r>
              <a:rPr lang="en-US" dirty="0"/>
              <a:t>Hawking also suggested that, upon analysis of </a:t>
            </a:r>
            <a:r>
              <a:rPr lang="en-US" dirty="0">
                <a:hlinkClick r:id="rId11" action="ppaction://hlinkfile" tooltip="Gamma ray"/>
              </a:rPr>
              <a:t>gamma ray</a:t>
            </a:r>
            <a:r>
              <a:rPr lang="en-US" dirty="0"/>
              <a:t> emissions, after the </a:t>
            </a:r>
            <a:r>
              <a:rPr lang="en-US" dirty="0">
                <a:hlinkClick r:id="rId12" action="ppaction://hlinkfile" tooltip="Big Bang"/>
              </a:rPr>
              <a:t>Big Bang</a:t>
            </a:r>
            <a:r>
              <a:rPr lang="en-US" dirty="0"/>
              <a:t>, primordial mini </a:t>
            </a:r>
            <a:r>
              <a:rPr lang="en-US" u="sng" dirty="0">
                <a:hlinkClick r:id="rId13" action="ppaction://hlinkfile" tooltip="Black hole"/>
              </a:rPr>
              <a:t>black holes</a:t>
            </a:r>
            <a:r>
              <a:rPr lang="en-US" dirty="0"/>
              <a:t> were </a:t>
            </a:r>
            <a:r>
              <a:rPr lang="en-US" dirty="0" smtClean="0"/>
              <a:t>formed</a:t>
            </a:r>
          </a:p>
          <a:p>
            <a:r>
              <a:rPr lang="en-US" dirty="0"/>
              <a:t>Classically, it can be shown that information crossing </a:t>
            </a:r>
            <a:r>
              <a:rPr lang="en-US" dirty="0" smtClean="0"/>
              <a:t>the </a:t>
            </a:r>
            <a:r>
              <a:rPr lang="en-US" dirty="0" smtClean="0">
                <a:hlinkClick r:id="rId14" action="ppaction://hlinkfile" tooltip="Event horizon"/>
              </a:rPr>
              <a:t>event </a:t>
            </a:r>
            <a:r>
              <a:rPr lang="en-US" dirty="0">
                <a:hlinkClick r:id="rId14" action="ppaction://hlinkfile" tooltip="Event horizon"/>
              </a:rPr>
              <a:t>horizon</a:t>
            </a:r>
            <a:r>
              <a:rPr lang="en-US" dirty="0"/>
              <a:t> of a black hole is lost to our universe</a:t>
            </a:r>
          </a:p>
        </p:txBody>
      </p:sp>
      <p:sp>
        <p:nvSpPr>
          <p:cNvPr id="4" name="Rectangle 3"/>
          <p:cNvSpPr/>
          <p:nvPr/>
        </p:nvSpPr>
        <p:spPr>
          <a:xfrm>
            <a:off x="2133600" y="6211669"/>
            <a:ext cx="4572000" cy="646331"/>
          </a:xfrm>
          <a:prstGeom prst="rect">
            <a:avLst/>
          </a:prstGeom>
        </p:spPr>
        <p:txBody>
          <a:bodyPr>
            <a:spAutoFit/>
          </a:bodyPr>
          <a:lstStyle/>
          <a:p>
            <a:r>
              <a:rPr lang="en-US" dirty="0" smtClean="0">
                <a:hlinkClick r:id="rId15"/>
              </a:rPr>
              <a:t>http://www.youtube.com/watch?v=P5_Msrdg3Hk&amp;feature=related</a:t>
            </a:r>
            <a:endParaRPr lang="en-US" dirty="0"/>
          </a:p>
        </p:txBody>
      </p:sp>
      <p:sp>
        <p:nvSpPr>
          <p:cNvPr id="5" name="Rectangle 4"/>
          <p:cNvSpPr/>
          <p:nvPr/>
        </p:nvSpPr>
        <p:spPr>
          <a:xfrm>
            <a:off x="6248400" y="5334000"/>
            <a:ext cx="2667000" cy="923330"/>
          </a:xfrm>
          <a:prstGeom prst="rect">
            <a:avLst/>
          </a:prstGeom>
        </p:spPr>
        <p:txBody>
          <a:bodyPr wrap="square">
            <a:spAutoFit/>
          </a:bodyPr>
          <a:lstStyle/>
          <a:p>
            <a:r>
              <a:rPr lang="en-US" dirty="0" smtClean="0">
                <a:hlinkClick r:id="rId16"/>
              </a:rPr>
              <a:t>http://www.youtube.com/watch?v=S6srN4idq1E&amp;feature=related</a:t>
            </a:r>
            <a:endParaRPr lang="en-US" dirty="0"/>
          </a:p>
        </p:txBody>
      </p:sp>
      <p:sp>
        <p:nvSpPr>
          <p:cNvPr id="6" name="Rectangle 5"/>
          <p:cNvSpPr/>
          <p:nvPr/>
        </p:nvSpPr>
        <p:spPr>
          <a:xfrm>
            <a:off x="685800" y="5029200"/>
            <a:ext cx="2819400" cy="1200329"/>
          </a:xfrm>
          <a:prstGeom prst="rect">
            <a:avLst/>
          </a:prstGeom>
        </p:spPr>
        <p:txBody>
          <a:bodyPr wrap="square">
            <a:spAutoFit/>
          </a:bodyPr>
          <a:lstStyle/>
          <a:p>
            <a:r>
              <a:rPr lang="en-US" dirty="0" smtClean="0">
                <a:hlinkClick r:id="rId17"/>
              </a:rPr>
              <a:t>http://dsc.discovery.com/videos/stephen-hawkings-universe-black-hole-time.html</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191</Words>
  <Application>Microsoft Office PowerPoint</Application>
  <PresentationFormat>On-screen Show (4:3)</PresentationFormat>
  <Paragraphs>52</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Relativity Theory</vt:lpstr>
      <vt:lpstr>Relativity Theory</vt:lpstr>
      <vt:lpstr>Special Relativity</vt:lpstr>
      <vt:lpstr>Time Dilation</vt:lpstr>
      <vt:lpstr>Simultaneity of Events</vt:lpstr>
      <vt:lpstr>Length Contraction</vt:lpstr>
      <vt:lpstr>General Relativity</vt:lpstr>
      <vt:lpstr>General Relativity</vt:lpstr>
      <vt:lpstr>Black Holes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Relativity theory</dc:title>
  <dc:creator>Richard Lasky</dc:creator>
  <cp:lastModifiedBy>Admin</cp:lastModifiedBy>
  <cp:revision>24</cp:revision>
  <dcterms:created xsi:type="dcterms:W3CDTF">2010-06-10T02:29:29Z</dcterms:created>
  <dcterms:modified xsi:type="dcterms:W3CDTF">2010-07-22T01:32:59Z</dcterms:modified>
</cp:coreProperties>
</file>