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74" r:id="rId5"/>
    <p:sldId id="277" r:id="rId6"/>
    <p:sldId id="281" r:id="rId7"/>
    <p:sldId id="282" r:id="rId8"/>
    <p:sldId id="270" r:id="rId9"/>
    <p:sldId id="271" r:id="rId10"/>
    <p:sldId id="275" r:id="rId11"/>
    <p:sldId id="273" r:id="rId12"/>
    <p:sldId id="276" r:id="rId13"/>
    <p:sldId id="260" r:id="rId14"/>
    <p:sldId id="257" r:id="rId15"/>
    <p:sldId id="261" r:id="rId16"/>
    <p:sldId id="280" r:id="rId17"/>
    <p:sldId id="263" r:id="rId18"/>
    <p:sldId id="262" r:id="rId19"/>
    <p:sldId id="264" r:id="rId20"/>
    <p:sldId id="265" r:id="rId21"/>
    <p:sldId id="266" r:id="rId22"/>
    <p:sldId id="267" r:id="rId23"/>
    <p:sldId id="268" r:id="rId24"/>
    <p:sldId id="269" r:id="rId25"/>
    <p:sldId id="27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36747"/>
    <a:srgbClr val="11692E"/>
    <a:srgbClr val="149C1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CBB99C-7DA1-4DA1-B129-BAF12E6F8054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C09E60-49FD-4A53-B5B4-511E5BC3E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B24706-DC53-4C66-B27B-FB410DC79CB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D802D7-8314-460B-B4D2-F0756E22165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" pitchFamily="18" charset="0"/>
                <a:ea typeface="ＭＳ Ｐゴシック" pitchFamily="34" charset="-128"/>
              </a:rPr>
              <a:t>CONNECTS: PARTICLES &lt;--&gt; HARDWARE &lt;--&gt; SOFTWARE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8D7C4-68E6-48BE-AA0E-310CB6CF4AB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0CEE0D-435C-4711-92D7-79FFE25342C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104B7-260A-4E5C-84D1-D69800D79E5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DEACC-A76C-49CD-BA52-AB7FCF47B0B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5F64321-D417-410D-BCB8-ABB72ECFB402}" type="slidenum">
              <a:rPr lang="en-US" sz="1200">
                <a:latin typeface="Times" pitchFamily="18" charset="0"/>
                <a:ea typeface="ＭＳ Ｐゴシック" pitchFamily="34" charset="-128"/>
              </a:rPr>
              <a:pPr algn="r" eaLnBrk="0" hangingPunct="0"/>
              <a:t>16</a:t>
            </a:fld>
            <a:endParaRPr lang="en-US" sz="12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6DD4E1-3245-4705-9404-3135E758E78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701153-D32E-4CFB-BB1A-5A71B7CECE9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C905F-FBDB-4859-9098-96E2953B9AE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6232E-D7E2-410D-9078-8F2AC3F8183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A014F-AAD1-4412-B082-04E424C4932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3FEAD3-79F3-4B66-A613-F00D742E3B4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E469FD-FACE-4563-AD85-5F160E7D157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F5ABD9-B9AF-4971-AB04-004BCD6EB56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F01FD0-FB84-404E-BDC0-1CF708756DF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A20C54-4630-4B20-91D0-283965B8B6BA}" type="slidenum">
              <a:rPr lang="en-US" sz="1200">
                <a:latin typeface="Calibri" pitchFamily="34" charset="0"/>
              </a:rPr>
              <a:pPr algn="r"/>
              <a:t>25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D9E34A-1A5E-4C2D-A45B-431F2435EB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F6BD60-4BBD-459E-952A-D578B1B8E64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" pitchFamily="18" charset="0"/>
                <a:ea typeface="ＭＳ Ｐゴシック" pitchFamily="34" charset="-128"/>
              </a:rPr>
              <a:t>Slide lining out workshop expectations: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" pitchFamily="18" charset="0"/>
                <a:ea typeface="ＭＳ Ｐゴシック" pitchFamily="34" charset="-128"/>
              </a:rPr>
              <a:t>-- success and skill requires full attendance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" pitchFamily="18" charset="0"/>
                <a:ea typeface="ＭＳ Ｐゴシック" pitchFamily="34" charset="-128"/>
              </a:rPr>
              <a:t>-- hours and schedule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" pitchFamily="18" charset="0"/>
                <a:ea typeface="ＭＳ Ｐゴシック" pitchFamily="34" charset="-128"/>
              </a:rPr>
              <a:t>-- need to focus only on CRMD and e-Lab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" pitchFamily="18" charset="0"/>
                <a:ea typeface="ＭＳ Ｐゴシック" pitchFamily="34" charset="-128"/>
              </a:rPr>
              <a:t>-- no other distractions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" pitchFamily="18" charset="0"/>
                <a:ea typeface="ＭＳ Ｐゴシック" pitchFamily="34" charset="-128"/>
              </a:rPr>
              <a:t>-- group can meet at another time for other stuff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" pitchFamily="18" charset="0"/>
                <a:ea typeface="ＭＳ Ｐゴシック" pitchFamily="34" charset="-128"/>
              </a:rPr>
              <a:t>If the site manager has followed the “boilerplate” then the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" pitchFamily="18" charset="0"/>
                <a:ea typeface="ＭＳ Ｐゴシック" pitchFamily="34" charset="-128"/>
              </a:rPr>
              <a:t>above will not be a surprise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69D9E5-B901-428C-98F8-200C16B5B633}" type="slidenum">
              <a:rPr lang="en-US" sz="1200">
                <a:latin typeface="+mn-lt"/>
              </a:rPr>
              <a:pPr algn="r">
                <a:defRPr/>
              </a:pPr>
              <a:t>6</a:t>
            </a:fld>
            <a:endParaRPr lang="en-US" sz="1200">
              <a:latin typeface="+mn-lt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4F3A806-E617-40B9-8C86-83D55954B868}" type="slidenum">
              <a:rPr lang="en-US" sz="1200">
                <a:latin typeface="+mn-lt"/>
              </a:rPr>
              <a:pPr algn="r">
                <a:defRPr/>
              </a:pPr>
              <a:t>7</a:t>
            </a:fld>
            <a:endParaRPr lang="en-US" sz="1200">
              <a:latin typeface="+mn-lt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658DE7-6CC6-44ED-A4F8-AFE75F47CE0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" pitchFamily="18" charset="0"/>
                <a:ea typeface="ＭＳ Ｐゴシック" pitchFamily="34" charset="-128"/>
              </a:rPr>
              <a:t>Private talk to ‘S’s: Most secret place in school?  --&gt; ‘T’ lounge.  This is a ‘T’ workshop, but you get to listen in.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" pitchFamily="18" charset="0"/>
                <a:ea typeface="ＭＳ Ｐゴシック" pitchFamily="34" charset="-128"/>
              </a:rPr>
              <a:t>‘S’s most important here; you get to teach the ‘T’s.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A5D0FB-9136-4995-B63A-EE0D0F2680E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43A88F-3D05-490E-AA58-76A1A95CFB3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" pitchFamily="18" charset="0"/>
                <a:ea typeface="ＭＳ Ｐゴシック" pitchFamily="34" charset="-128"/>
              </a:rPr>
              <a:t>Pass on Plateauing if the workshop is constrained.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" pitchFamily="18" charset="0"/>
                <a:ea typeface="ＭＳ Ｐゴシック" pitchFamily="34" charset="-128"/>
              </a:rPr>
              <a:t>Leave the group with the e-Lab Fellows powerpoint and spreadsheet.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smtClean="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!! search data, analysis tools, save plots !!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7294-FA6F-4AF3-9037-0D5957973B22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37042-C29E-4768-9F4A-5E77F8E33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B163-7C0D-47E3-BFE4-D4805A7E6F64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6519-6C0C-4884-8EED-20B586D98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BD8D4-95A0-4A13-BEBE-F8EB995F12F1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4F66-D938-41AC-AD93-6F956CD81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4F2B0-4D7D-4841-B55B-D97610B5787B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68DC-216D-4188-9552-931D9386B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34F29-DCAD-4AA3-9E0A-C199AD561B75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25174-5D2F-4048-AB7D-C05DB0DE3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A2169-4CC4-4F83-B2C9-231693381386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A6A18-8F50-4A69-8625-248F6C96B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A14CC-9E53-49CD-9AE8-BB1FDB32EE94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187A1-32ED-4686-B66A-A625687CC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67E85-0F32-43BF-9AB5-0BA2B9CE02AF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71635-9CDA-497C-8217-035704E3E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F4A5-E029-45C3-A076-12032895249A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4582-BC8B-407A-9208-EFA17BA6E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D8276-62F8-4AF9-8DA9-CEDEFF161AF4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E1EE-59C7-41EB-892F-86DD7FBFB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94B3A-7592-4B56-B730-8A57A2EB7B0A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1445-F81E-49A1-A92E-85B5BD421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218717-72A3-4ABC-9507-61D4A6738EB0}" type="datetimeFigureOut">
              <a:rPr lang="en-US"/>
              <a:pPr>
                <a:defRPr/>
              </a:pPr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845D11-1F9A-4A1E-821A-3029EEC86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18.i2u2.org/elab/cosmic/home/cool-science.js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723900" y="1482725"/>
            <a:ext cx="7810500" cy="1489075"/>
          </a:xfrm>
        </p:spPr>
        <p:txBody>
          <a:bodyPr/>
          <a:lstStyle/>
          <a:p>
            <a:pPr eaLnBrk="1" hangingPunct="1"/>
            <a:r>
              <a:rPr lang="en-US" smtClean="0"/>
              <a:t>Welcome to </a:t>
            </a:r>
            <a:br>
              <a:rPr lang="en-US" smtClean="0"/>
            </a:br>
            <a:r>
              <a:rPr lang="en-US" smtClean="0"/>
              <a:t>Quark Net 2011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00"/>
            <a:ext cx="6400800" cy="1447800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rgbClr val="136747"/>
                </a:solidFill>
              </a:rPr>
              <a:t>Wayne State University Physics Department</a:t>
            </a:r>
          </a:p>
          <a:p>
            <a:pPr eaLnBrk="1" hangingPunct="1"/>
            <a:endParaRPr lang="en-US" sz="4400" smtClean="0">
              <a:solidFill>
                <a:srgbClr val="136747"/>
              </a:solidFill>
            </a:endParaRPr>
          </a:p>
          <a:p>
            <a:pPr eaLnBrk="1" hangingPunct="1"/>
            <a:endParaRPr lang="en-US" sz="4400" smtClean="0">
              <a:solidFill>
                <a:srgbClr val="136747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Athletics Logo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876800"/>
            <a:ext cx="2286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b="1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838200" y="51054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b="1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914400" y="1371600"/>
            <a:ext cx="73914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Times" pitchFamily="18" charset="0"/>
              <a:buNone/>
            </a:pPr>
            <a:r>
              <a:rPr lang="en-US" sz="2400" b="1">
                <a:solidFill>
                  <a:schemeClr val="accent2"/>
                </a:solidFill>
                <a:latin typeface="Helvetica" pitchFamily="34" charset="0"/>
              </a:rPr>
              <a:t>Workshop Objectives:</a:t>
            </a:r>
          </a:p>
          <a:p>
            <a:pPr marL="571500" lvl="1" indent="-22860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Times" pitchFamily="18" charset="0"/>
              <a:buChar char="•"/>
            </a:pPr>
            <a:r>
              <a:rPr lang="en-US" sz="2400" b="1">
                <a:solidFill>
                  <a:schemeClr val="accent2"/>
                </a:solidFill>
                <a:latin typeface="Helvetica" pitchFamily="34" charset="0"/>
              </a:rPr>
              <a:t>Assemble </a:t>
            </a:r>
            <a:r>
              <a:rPr lang="en-US" sz="2400" b="1">
                <a:solidFill>
                  <a:srgbClr val="FF0000"/>
                </a:solidFill>
                <a:latin typeface="Helvetica" pitchFamily="34" charset="0"/>
              </a:rPr>
              <a:t>CRMD</a:t>
            </a:r>
            <a:r>
              <a:rPr lang="en-US" sz="2400" b="1">
                <a:solidFill>
                  <a:schemeClr val="accent2"/>
                </a:solidFill>
                <a:latin typeface="Helvetica" pitchFamily="34" charset="0"/>
              </a:rPr>
              <a:t>: plateau, geometry, data-take.</a:t>
            </a:r>
          </a:p>
          <a:p>
            <a:pPr marL="571500" lvl="1" indent="-22860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Times" pitchFamily="18" charset="0"/>
              <a:buChar char="•"/>
            </a:pPr>
            <a:r>
              <a:rPr lang="en-US" sz="2400" b="1">
                <a:solidFill>
                  <a:schemeClr val="accent2"/>
                </a:solidFill>
                <a:latin typeface="Helvetica" pitchFamily="34" charset="0"/>
              </a:rPr>
              <a:t>Record progress: LogBook.</a:t>
            </a:r>
          </a:p>
          <a:p>
            <a:pPr marL="571500" lvl="1" indent="-22860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Times" pitchFamily="18" charset="0"/>
              <a:buChar char="•"/>
            </a:pPr>
            <a:r>
              <a:rPr lang="en-US" sz="2400" b="1">
                <a:solidFill>
                  <a:schemeClr val="accent2"/>
                </a:solidFill>
                <a:latin typeface="Helvetica" pitchFamily="34" charset="0"/>
              </a:rPr>
              <a:t>Design </a:t>
            </a:r>
            <a:r>
              <a:rPr lang="en-US" sz="2400" b="1">
                <a:solidFill>
                  <a:srgbClr val="FF0000"/>
                </a:solidFill>
                <a:latin typeface="Helvetica" pitchFamily="34" charset="0"/>
              </a:rPr>
              <a:t>e-Lab</a:t>
            </a:r>
            <a:r>
              <a:rPr lang="en-US" sz="2400" b="1">
                <a:solidFill>
                  <a:schemeClr val="accent2"/>
                </a:solidFill>
                <a:latin typeface="Helvetica" pitchFamily="34" charset="0"/>
              </a:rPr>
              <a:t> investigation: data, tools, plots.</a:t>
            </a:r>
          </a:p>
          <a:p>
            <a:pPr marL="571500" lvl="1" indent="-22860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Times" pitchFamily="18" charset="0"/>
              <a:buChar char="•"/>
            </a:pPr>
            <a:r>
              <a:rPr lang="en-US" sz="2400" b="1">
                <a:solidFill>
                  <a:schemeClr val="accent2"/>
                </a:solidFill>
                <a:latin typeface="Helvetica" pitchFamily="34" charset="0"/>
              </a:rPr>
              <a:t>Write report, present results.</a:t>
            </a:r>
          </a:p>
          <a:p>
            <a:pPr marL="571500" lvl="1" indent="-22860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Times" pitchFamily="18" charset="0"/>
              <a:buChar char="•"/>
            </a:pPr>
            <a:r>
              <a:rPr lang="en-US" sz="2400" b="1">
                <a:solidFill>
                  <a:schemeClr val="accent2"/>
                </a:solidFill>
                <a:latin typeface="Helvetica" pitchFamily="34" charset="0"/>
              </a:rPr>
              <a:t>Share “Implementation Plan” and strategy.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2905125" y="475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1749" name="Picture 7" descr="D_Pair_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343400"/>
            <a:ext cx="6477000" cy="2047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4038600" y="457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Teaching and Learning</a:t>
            </a:r>
          </a:p>
          <a:p>
            <a:pPr algn="r"/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with Cosmic 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5867400" cy="17526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</a:pPr>
            <a:r>
              <a:rPr lang="en-US" sz="2000" b="1" smtClean="0">
                <a:solidFill>
                  <a:schemeClr val="tx2"/>
                </a:solidFill>
                <a:latin typeface="Helvetica" pitchFamily="34" charset="0"/>
                <a:ea typeface="ＭＳ Ｐゴシック" pitchFamily="34" charset="-128"/>
                <a:cs typeface="Arial" charset="0"/>
              </a:rPr>
              <a:t>Cosmic Rays</a:t>
            </a:r>
          </a:p>
          <a:p>
            <a:pPr marL="635000" lvl="1" indent="-292100" eaLnBrk="1" hangingPunct="1">
              <a:lnSpc>
                <a:spcPct val="90000"/>
              </a:lnSpc>
              <a:buClr>
                <a:srgbClr val="FF0000"/>
              </a:buClr>
              <a:buFontTx/>
              <a:buChar char="–"/>
            </a:pPr>
            <a:r>
              <a:rPr lang="en-US" sz="1800" b="1" smtClean="0">
                <a:solidFill>
                  <a:schemeClr val="tx2"/>
                </a:solidFill>
                <a:latin typeface="Helvetica" pitchFamily="34" charset="0"/>
                <a:ea typeface="ＭＳ Ｐゴシック" pitchFamily="34" charset="-128"/>
                <a:cs typeface="Arial" charset="0"/>
              </a:rPr>
              <a:t>Sources</a:t>
            </a:r>
          </a:p>
          <a:p>
            <a:pPr marL="635000" lvl="1" indent="-292100" eaLnBrk="1" hangingPunct="1">
              <a:lnSpc>
                <a:spcPct val="90000"/>
              </a:lnSpc>
              <a:buClr>
                <a:srgbClr val="FF0000"/>
              </a:buClr>
              <a:buFontTx/>
              <a:buChar char="–"/>
            </a:pPr>
            <a:r>
              <a:rPr lang="en-US" sz="1800" b="1" smtClean="0">
                <a:solidFill>
                  <a:schemeClr val="tx2"/>
                </a:solidFill>
                <a:latin typeface="Helvetica" pitchFamily="34" charset="0"/>
                <a:ea typeface="ＭＳ Ｐゴシック" pitchFamily="34" charset="-128"/>
                <a:cs typeface="Arial" charset="0"/>
              </a:rPr>
              <a:t>Composition, energy spectrum</a:t>
            </a:r>
          </a:p>
          <a:p>
            <a:pPr marL="635000" lvl="1" indent="-292100" eaLnBrk="1" hangingPunct="1">
              <a:lnSpc>
                <a:spcPct val="90000"/>
              </a:lnSpc>
              <a:buClr>
                <a:srgbClr val="FF0000"/>
              </a:buClr>
              <a:buFontTx/>
              <a:buChar char="–"/>
            </a:pPr>
            <a:r>
              <a:rPr lang="en-US" sz="1800" b="1" smtClean="0">
                <a:solidFill>
                  <a:schemeClr val="tx2"/>
                </a:solidFill>
                <a:latin typeface="Helvetica" pitchFamily="34" charset="0"/>
                <a:ea typeface="ＭＳ Ｐゴシック" pitchFamily="34" charset="-128"/>
                <a:cs typeface="Arial" charset="0"/>
              </a:rPr>
              <a:t>Detection</a:t>
            </a:r>
          </a:p>
          <a:p>
            <a:pPr marL="635000" lvl="1" indent="-292100" eaLnBrk="1" hangingPunct="1">
              <a:lnSpc>
                <a:spcPct val="90000"/>
              </a:lnSpc>
              <a:buClr>
                <a:srgbClr val="FF0000"/>
              </a:buClr>
              <a:buFontTx/>
              <a:buChar char="–"/>
            </a:pPr>
            <a:r>
              <a:rPr lang="en-US" sz="1800" b="1" smtClean="0">
                <a:solidFill>
                  <a:schemeClr val="tx2"/>
                </a:solidFill>
                <a:latin typeface="Helvetica" pitchFamily="34" charset="0"/>
                <a:ea typeface="ＭＳ Ｐゴシック" pitchFamily="34" charset="-128"/>
                <a:cs typeface="Arial" charset="0"/>
              </a:rPr>
              <a:t>Current experiments</a:t>
            </a:r>
          </a:p>
        </p:txBody>
      </p:sp>
      <p:pic>
        <p:nvPicPr>
          <p:cNvPr id="33794" name="Picture 4" descr="detectorVMS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581400"/>
            <a:ext cx="2743200" cy="1384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3795" name="Picture 5" descr="showers_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676400"/>
            <a:ext cx="18288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3810000" y="3581400"/>
            <a:ext cx="480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 b="1">
                <a:solidFill>
                  <a:schemeClr val="tx2"/>
                </a:solidFill>
                <a:latin typeface="Helvetica" pitchFamily="34" charset="0"/>
              </a:rPr>
              <a:t>The QuarkNet Classroom Detector</a:t>
            </a:r>
            <a:endParaRPr lang="en-US" b="1">
              <a:solidFill>
                <a:schemeClr val="tx2"/>
              </a:solidFill>
              <a:latin typeface="Helvetica" pitchFamily="34" charset="0"/>
            </a:endParaRPr>
          </a:p>
          <a:p>
            <a:pPr marL="571500" lvl="1" indent="-228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b="1">
                <a:solidFill>
                  <a:schemeClr val="tx2"/>
                </a:solidFill>
                <a:latin typeface="Helvetica" pitchFamily="34" charset="0"/>
              </a:rPr>
              <a:t>Hardware overview</a:t>
            </a:r>
          </a:p>
          <a:p>
            <a:pPr marL="571500" lvl="1" indent="-228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b="1">
                <a:solidFill>
                  <a:schemeClr val="tx2"/>
                </a:solidFill>
                <a:latin typeface="Helvetica" pitchFamily="34" charset="0"/>
              </a:rPr>
              <a:t>Classroom use</a:t>
            </a:r>
          </a:p>
          <a:p>
            <a:pPr marL="571500" lvl="1" indent="-228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b="1">
                <a:solidFill>
                  <a:schemeClr val="tx2"/>
                </a:solidFill>
                <a:latin typeface="Helvetica" pitchFamily="34" charset="0"/>
              </a:rPr>
              <a:t>Experiments, measurements</a:t>
            </a: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9144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 b="1">
                <a:solidFill>
                  <a:schemeClr val="tx2"/>
                </a:solidFill>
                <a:latin typeface="Helvetica" pitchFamily="34" charset="0"/>
              </a:rPr>
              <a:t>Data Analysis</a:t>
            </a:r>
            <a:endParaRPr lang="en-US" b="1">
              <a:solidFill>
                <a:schemeClr val="tx2"/>
              </a:solidFill>
              <a:latin typeface="Helvetica" pitchFamily="34" charset="0"/>
            </a:endParaRPr>
          </a:p>
          <a:p>
            <a:pPr marL="635000" lvl="1" indent="-2921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b="1">
                <a:solidFill>
                  <a:schemeClr val="tx2"/>
                </a:solidFill>
                <a:latin typeface="Helvetica" pitchFamily="34" charset="0"/>
              </a:rPr>
              <a:t>Upload, analyze data &amp; save data products.</a:t>
            </a:r>
          </a:p>
          <a:p>
            <a:pPr marL="635000" lvl="1" indent="-2921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b="1">
                <a:solidFill>
                  <a:schemeClr val="tx2"/>
                </a:solidFill>
                <a:latin typeface="Helvetica" pitchFamily="34" charset="0"/>
              </a:rPr>
              <a:t>Share results.</a:t>
            </a:r>
          </a:p>
          <a:p>
            <a:pPr marL="635000" lvl="1" indent="-2921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b="1">
                <a:solidFill>
                  <a:schemeClr val="tx2"/>
                </a:solidFill>
                <a:latin typeface="Helvetica" pitchFamily="34" charset="0"/>
              </a:rPr>
              <a:t>Enter logbook notes.</a:t>
            </a:r>
          </a:p>
          <a:p>
            <a:pPr marL="635000" lvl="1" indent="-2921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b="1">
              <a:solidFill>
                <a:schemeClr val="tx2"/>
              </a:solidFill>
              <a:latin typeface="Helvetica" pitchFamily="34" charset="0"/>
            </a:endParaRP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630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5181600" y="381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Teaching and Learning</a:t>
            </a:r>
          </a:p>
          <a:p>
            <a:pPr algn="r"/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with Cosmic Rays</a:t>
            </a:r>
          </a:p>
        </p:txBody>
      </p:sp>
      <p:pic>
        <p:nvPicPr>
          <p:cNvPr id="33800" name="Picture 11" descr="pl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876800"/>
            <a:ext cx="20478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b="1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b="1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838200" y="1676400"/>
            <a:ext cx="6934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3000"/>
              </a:spcBef>
              <a:buClr>
                <a:srgbClr val="FF0000"/>
              </a:buClr>
              <a:buSzPct val="101000"/>
              <a:buFont typeface="Times" pitchFamily="18" charset="0"/>
              <a:buNone/>
            </a:pPr>
            <a:r>
              <a:rPr lang="en-US" sz="2800" b="1">
                <a:solidFill>
                  <a:schemeClr val="accent2"/>
                </a:solidFill>
                <a:latin typeface="Helvetica" pitchFamily="34" charset="0"/>
              </a:rPr>
              <a:t>C</a:t>
            </a:r>
            <a:r>
              <a:rPr lang="en-US" sz="2400" b="1">
                <a:solidFill>
                  <a:schemeClr val="accent2"/>
                </a:solidFill>
                <a:latin typeface="Helvetica" pitchFamily="34" charset="0"/>
              </a:rPr>
              <a:t>osmic Ray </a:t>
            </a:r>
            <a:r>
              <a:rPr lang="en-US" sz="2400" b="1">
                <a:solidFill>
                  <a:srgbClr val="FF0000"/>
                </a:solidFill>
                <a:latin typeface="Helvetica" pitchFamily="34" charset="0"/>
              </a:rPr>
              <a:t>e-Lab</a:t>
            </a:r>
            <a:r>
              <a:rPr lang="en-US" sz="2400" b="1">
                <a:solidFill>
                  <a:schemeClr val="accent2"/>
                </a:solidFill>
                <a:latin typeface="Helvetica" pitchFamily="34" charset="0"/>
              </a:rPr>
              <a:t> Stats:</a:t>
            </a:r>
            <a:r>
              <a:rPr lang="en-US" sz="2400" b="1">
                <a:solidFill>
                  <a:srgbClr val="FF0000"/>
                </a:solidFill>
                <a:latin typeface="Helvetica" pitchFamily="34" charset="0"/>
                <a:sym typeface="Chalkboard"/>
              </a:rPr>
              <a:t> May 2010</a:t>
            </a:r>
            <a:endParaRPr lang="en-US" sz="2400" b="1">
              <a:solidFill>
                <a:schemeClr val="accent2"/>
              </a:solidFill>
              <a:latin typeface="Helvetica" pitchFamily="34" charset="0"/>
              <a:sym typeface="Chalkboard"/>
            </a:endParaRPr>
          </a:p>
          <a:p>
            <a:pPr>
              <a:lnSpc>
                <a:spcPct val="75000"/>
              </a:lnSpc>
              <a:spcBef>
                <a:spcPts val="3000"/>
              </a:spcBef>
              <a:buClr>
                <a:srgbClr val="FF0000"/>
              </a:buClr>
              <a:buSzPct val="101000"/>
              <a:buFont typeface="Times" pitchFamily="18" charset="0"/>
              <a:buChar char="•"/>
            </a:pPr>
            <a:r>
              <a:rPr lang="en-US" sz="2400" b="1">
                <a:solidFill>
                  <a:schemeClr val="accent2"/>
                </a:solidFill>
                <a:latin typeface="Helvetica" pitchFamily="34" charset="0"/>
                <a:sym typeface="Chalkboard"/>
              </a:rPr>
              <a:t>  774 teachers accounts</a:t>
            </a:r>
          </a:p>
          <a:p>
            <a:pPr>
              <a:lnSpc>
                <a:spcPct val="75000"/>
              </a:lnSpc>
              <a:spcBef>
                <a:spcPts val="3000"/>
              </a:spcBef>
              <a:buClr>
                <a:srgbClr val="FF0000"/>
              </a:buClr>
              <a:buSzPct val="101000"/>
              <a:buFont typeface="Times" pitchFamily="18" charset="0"/>
              <a:buChar char="•"/>
            </a:pPr>
            <a:r>
              <a:rPr lang="en-US" sz="2400" b="1">
                <a:solidFill>
                  <a:schemeClr val="accent2"/>
                </a:solidFill>
                <a:latin typeface="Helvetica" pitchFamily="34" charset="0"/>
                <a:sym typeface="Chalkboard"/>
              </a:rPr>
              <a:t>  1,515 student research groups</a:t>
            </a:r>
          </a:p>
          <a:p>
            <a:pPr>
              <a:lnSpc>
                <a:spcPct val="75000"/>
              </a:lnSpc>
              <a:spcBef>
                <a:spcPts val="3000"/>
              </a:spcBef>
              <a:buClr>
                <a:srgbClr val="FF0000"/>
              </a:buClr>
              <a:buSzPct val="101000"/>
              <a:buFont typeface="Times" pitchFamily="18" charset="0"/>
              <a:buChar char="•"/>
            </a:pPr>
            <a:r>
              <a:rPr lang="en-US" sz="2400" b="1">
                <a:solidFill>
                  <a:schemeClr val="accent2"/>
                </a:solidFill>
                <a:latin typeface="Helvetica" pitchFamily="34" charset="0"/>
                <a:sym typeface="Chalkboard"/>
              </a:rPr>
              <a:t>  519 DAQs worldwide</a:t>
            </a:r>
          </a:p>
          <a:p>
            <a:pPr>
              <a:lnSpc>
                <a:spcPct val="75000"/>
              </a:lnSpc>
              <a:spcBef>
                <a:spcPts val="3000"/>
              </a:spcBef>
              <a:buClr>
                <a:srgbClr val="FF0000"/>
              </a:buClr>
              <a:buSzPct val="101000"/>
              <a:buFont typeface="Times" pitchFamily="18" charset="0"/>
              <a:buChar char="•"/>
            </a:pPr>
            <a:r>
              <a:rPr lang="en-US" sz="2400" b="1">
                <a:solidFill>
                  <a:schemeClr val="accent2"/>
                </a:solidFill>
                <a:latin typeface="Helvetica" pitchFamily="34" charset="0"/>
                <a:sym typeface="Chalkboard"/>
              </a:rPr>
              <a:t>  335 detectors in high schools</a:t>
            </a:r>
          </a:p>
          <a:p>
            <a:pPr>
              <a:lnSpc>
                <a:spcPct val="75000"/>
              </a:lnSpc>
              <a:spcBef>
                <a:spcPts val="3000"/>
              </a:spcBef>
              <a:buClr>
                <a:srgbClr val="FF0000"/>
              </a:buClr>
              <a:buSzPct val="101000"/>
              <a:buFont typeface="Times" pitchFamily="18" charset="0"/>
              <a:buChar char="•"/>
            </a:pPr>
            <a:r>
              <a:rPr lang="en-US" sz="2400" b="1">
                <a:solidFill>
                  <a:schemeClr val="accent2"/>
                </a:solidFill>
                <a:latin typeface="Helvetica" pitchFamily="34" charset="0"/>
                <a:sym typeface="Chalkboard"/>
              </a:rPr>
              <a:t>  27,548 data files</a:t>
            </a:r>
          </a:p>
          <a:p>
            <a:pPr>
              <a:lnSpc>
                <a:spcPct val="75000"/>
              </a:lnSpc>
              <a:spcBef>
                <a:spcPts val="3000"/>
              </a:spcBef>
              <a:buClr>
                <a:srgbClr val="FF0000"/>
              </a:buClr>
              <a:buSzPct val="101000"/>
              <a:buFont typeface="Times" pitchFamily="18" charset="0"/>
              <a:buChar char="•"/>
            </a:pPr>
            <a:r>
              <a:rPr lang="en-US" sz="2400" b="1">
                <a:solidFill>
                  <a:schemeClr val="accent2"/>
                </a:solidFill>
                <a:latin typeface="Helvetica" pitchFamily="34" charset="0"/>
                <a:sym typeface="Chalkboard"/>
              </a:rPr>
              <a:t>  498 posters</a:t>
            </a: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9267825" y="2397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630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5181600" y="381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Teaching and Learning</a:t>
            </a:r>
          </a:p>
          <a:p>
            <a:pPr algn="r"/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with Cosmic 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What is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Quarknet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?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7890" name="Subtitle 2"/>
          <p:cNvSpPr>
            <a:spLocks noGrp="1"/>
          </p:cNvSpPr>
          <p:nvPr>
            <p:ph type="subTitle" idx="1"/>
          </p:nvPr>
        </p:nvSpPr>
        <p:spPr>
          <a:xfrm>
            <a:off x="304800" y="2438400"/>
            <a:ext cx="8458200" cy="4191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sym typeface="Chalkboard"/>
              </a:rPr>
              <a:t>QuarkNet creates a collaboration of users:</a:t>
            </a:r>
          </a:p>
          <a:p>
            <a:pPr eaLnBrk="1" hangingPunct="1"/>
            <a:endParaRPr lang="en-US" b="1" smtClean="0">
              <a:solidFill>
                <a:schemeClr val="tx1"/>
              </a:solidFill>
              <a:sym typeface="Chalkboard"/>
            </a:endParaRPr>
          </a:p>
          <a:p>
            <a:pPr eaLnBrk="1" hangingPunct="1"/>
            <a:r>
              <a:rPr lang="en-US" b="1" smtClean="0">
                <a:solidFill>
                  <a:schemeClr val="tx1"/>
                </a:solidFill>
                <a:sym typeface="Chalkboard"/>
              </a:rPr>
              <a:t>Teachers </a:t>
            </a:r>
            <a:r>
              <a:rPr lang="en-US" b="1" smtClean="0">
                <a:solidFill>
                  <a:srgbClr val="FF0000"/>
                </a:solidFill>
                <a:sym typeface="Wingdings" pitchFamily="2" charset="2"/>
              </a:rPr>
              <a:t></a:t>
            </a:r>
            <a:r>
              <a:rPr lang="en-US" b="1" smtClean="0">
                <a:solidFill>
                  <a:schemeClr val="tx1"/>
                </a:solidFill>
                <a:sym typeface="Chalkboard"/>
              </a:rPr>
              <a:t> Students</a:t>
            </a:r>
          </a:p>
          <a:p>
            <a:pPr eaLnBrk="1" hangingPunct="1"/>
            <a:r>
              <a:rPr lang="en-US" b="1" smtClean="0">
                <a:solidFill>
                  <a:schemeClr val="tx1"/>
                </a:solidFill>
                <a:sym typeface="Chalkboard"/>
              </a:rPr>
              <a:t>Teachers </a:t>
            </a:r>
            <a:r>
              <a:rPr lang="en-US" b="1" smtClean="0">
                <a:solidFill>
                  <a:srgbClr val="FF0000"/>
                </a:solidFill>
                <a:sym typeface="Wingdings" pitchFamily="2" charset="2"/>
              </a:rPr>
              <a:t></a:t>
            </a:r>
            <a:r>
              <a:rPr lang="en-US" b="1" smtClean="0">
                <a:solidFill>
                  <a:schemeClr val="tx1"/>
                </a:solidFill>
                <a:sym typeface="Chalkboard"/>
              </a:rPr>
              <a:t> Mentor Scientists</a:t>
            </a:r>
          </a:p>
          <a:p>
            <a:pPr eaLnBrk="1" hangingPunct="1"/>
            <a:r>
              <a:rPr lang="en-US" b="1" smtClean="0">
                <a:solidFill>
                  <a:schemeClr val="tx1"/>
                </a:solidFill>
                <a:sym typeface="Chalkboard"/>
              </a:rPr>
              <a:t>Detector Schools </a:t>
            </a:r>
            <a:r>
              <a:rPr lang="en-US" b="1" smtClean="0">
                <a:solidFill>
                  <a:srgbClr val="FF0000"/>
                </a:solidFill>
                <a:sym typeface="Wingdings" pitchFamily="2" charset="2"/>
              </a:rPr>
              <a:t></a:t>
            </a:r>
            <a:r>
              <a:rPr lang="en-US" b="1" smtClean="0">
                <a:solidFill>
                  <a:schemeClr val="tx1"/>
                </a:solidFill>
                <a:sym typeface="Chalkboard"/>
              </a:rPr>
              <a:t> Non-Detector Schools</a:t>
            </a:r>
          </a:p>
          <a:p>
            <a:pPr eaLnBrk="1" hangingPunct="1"/>
            <a:r>
              <a:rPr lang="en-US" b="1" smtClean="0">
                <a:solidFill>
                  <a:schemeClr val="tx1"/>
                </a:solidFill>
                <a:sym typeface="Chalkboard"/>
              </a:rPr>
              <a:t>World-wide Network: Students </a:t>
            </a:r>
            <a:r>
              <a:rPr lang="en-US" b="1" smtClean="0">
                <a:solidFill>
                  <a:srgbClr val="FF0000"/>
                </a:solidFill>
                <a:sym typeface="Wingdings" pitchFamily="2" charset="2"/>
              </a:rPr>
              <a:t></a:t>
            </a:r>
            <a:r>
              <a:rPr lang="en-US" b="1" smtClean="0">
                <a:solidFill>
                  <a:schemeClr val="tx1"/>
                </a:solidFill>
                <a:sym typeface="Chalkboard"/>
              </a:rPr>
              <a:t> Students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91440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DSC034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828800"/>
            <a:ext cx="2362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100_25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0386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4800" y="1676400"/>
            <a:ext cx="853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Physicists, teachers &amp; their students collaborate on research projects and investigations.</a:t>
            </a:r>
            <a:endParaRPr lang="en-US" sz="2800">
              <a:latin typeface="Calibri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667000"/>
            <a:ext cx="70104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762000" y="5257800"/>
            <a:ext cx="8001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b="1">
                <a:latin typeface="Calibri" pitchFamily="34" charset="0"/>
              </a:rPr>
              <a:t> </a:t>
            </a:r>
            <a:r>
              <a:rPr lang="en-US" sz="2400" b="1">
                <a:latin typeface="Calibri" pitchFamily="34" charset="0"/>
              </a:rPr>
              <a:t>Scientists as mentors</a:t>
            </a:r>
          </a:p>
          <a:p>
            <a:pPr>
              <a:buFont typeface="Arial" charset="0"/>
              <a:buChar char="•"/>
            </a:pPr>
            <a:r>
              <a:rPr lang="en-US" sz="2400" b="1">
                <a:latin typeface="Calibri" pitchFamily="34" charset="0"/>
              </a:rPr>
              <a:t> Teachers as researchers &amp; facilitators</a:t>
            </a:r>
          </a:p>
          <a:p>
            <a:pPr>
              <a:buFont typeface="Arial" charset="0"/>
              <a:buChar char="•"/>
            </a:pPr>
            <a:r>
              <a:rPr lang="en-US" sz="2400" b="1">
                <a:latin typeface="Calibri" pitchFamily="34" charset="0"/>
              </a:rPr>
              <a:t>  Students as researchers</a:t>
            </a:r>
          </a:p>
          <a:p>
            <a:pPr>
              <a:buFont typeface="Arial" charset="0"/>
              <a:buChar char="•"/>
            </a:pPr>
            <a:endParaRPr lang="en-US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702175" cy="25146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lvl="1" eaLnBrk="1" hangingPunct="1">
              <a:buFont typeface="Arial" charset="0"/>
              <a:buNone/>
            </a:pPr>
            <a:endParaRPr lang="en-US" sz="2400" smtClean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105400" y="35052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b="1">
              <a:solidFill>
                <a:schemeClr val="accent2"/>
              </a:solidFill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44036" name="Text Box 15"/>
          <p:cNvSpPr txBox="1">
            <a:spLocks noChangeArrowheads="1"/>
          </p:cNvSpPr>
          <p:nvPr/>
        </p:nvSpPr>
        <p:spPr bwMode="auto">
          <a:xfrm>
            <a:off x="5253038" y="838200"/>
            <a:ext cx="2963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b="1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Teaching and Learning</a:t>
            </a:r>
          </a:p>
          <a:p>
            <a:pPr algn="r" eaLnBrk="0" hangingPunct="0"/>
            <a:r>
              <a:rPr lang="en-US" sz="2000" b="1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with Cosmic Rays</a:t>
            </a:r>
          </a:p>
        </p:txBody>
      </p:sp>
      <p:sp>
        <p:nvSpPr>
          <p:cNvPr id="44037" name="Rectangle 20"/>
          <p:cNvSpPr>
            <a:spLocks noChangeArrowheads="1"/>
          </p:cNvSpPr>
          <p:nvPr/>
        </p:nvSpPr>
        <p:spPr bwMode="auto">
          <a:xfrm>
            <a:off x="762000" y="1752600"/>
            <a:ext cx="80010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  <a:latin typeface="Helvetica" pitchFamily="34" charset="0"/>
                <a:ea typeface="ＭＳ Ｐゴシック" pitchFamily="34" charset="-128"/>
              </a:rPr>
              <a:t>CRMD</a:t>
            </a:r>
            <a:r>
              <a:rPr lang="en-US" sz="2800" b="1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 Expectation: 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sz="2800" b="1">
                <a:solidFill>
                  <a:srgbClr val="FF0000"/>
                </a:solidFill>
                <a:latin typeface="Helvetica" pitchFamily="34" charset="0"/>
                <a:ea typeface="ＭＳ Ｐゴシック" pitchFamily="34" charset="-128"/>
              </a:rPr>
              <a:t>	</a:t>
            </a:r>
            <a:r>
              <a:rPr lang="en-US" sz="2800" b="1">
                <a:solidFill>
                  <a:srgbClr val="FF0000"/>
                </a:solidFill>
                <a:latin typeface="Helvetica" pitchFamily="34" charset="0"/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800" b="1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 Not “plug &amp; play”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sz="2800" b="1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	</a:t>
            </a:r>
            <a:r>
              <a:rPr lang="en-US" sz="2800" b="1">
                <a:solidFill>
                  <a:srgbClr val="FF0000"/>
                </a:solidFill>
                <a:latin typeface="Helvetica" pitchFamily="34" charset="0"/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sz="2800" b="1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  <a:sym typeface="Wingdings" pitchFamily="2" charset="2"/>
              </a:rPr>
              <a:t>Assembling and thinking required</a:t>
            </a:r>
            <a:endParaRPr lang="en-US" sz="4400" b="1">
              <a:solidFill>
                <a:schemeClr val="accent2"/>
              </a:solidFill>
              <a:latin typeface="Helvetica" pitchFamily="34" charset="0"/>
              <a:ea typeface="ＭＳ Ｐゴシック" pitchFamily="34" charset="-128"/>
            </a:endParaRPr>
          </a:p>
          <a:p>
            <a:pPr eaLnBrk="0" hangingPunct="0">
              <a:lnSpc>
                <a:spcPct val="90000"/>
              </a:lnSpc>
              <a:buFont typeface="Wingdings" pitchFamily="2" charset="2"/>
              <a:buChar char="à"/>
            </a:pPr>
            <a:endParaRPr lang="en-US" sz="2400">
              <a:latin typeface="Times" pitchFamily="18" charset="0"/>
              <a:ea typeface="ＭＳ Ｐゴシック" pitchFamily="34" charset="-128"/>
            </a:endParaRPr>
          </a:p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Direct analogue of the big Tevatron &amp; LHC detectors</a:t>
            </a:r>
          </a:p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endParaRPr lang="en-US" sz="2400" b="1">
              <a:solidFill>
                <a:schemeClr val="accent2"/>
              </a:solidFill>
              <a:latin typeface="Helvetica" pitchFamily="34" charset="0"/>
              <a:ea typeface="ＭＳ Ｐゴシック" pitchFamily="34" charset="-128"/>
            </a:endParaRPr>
          </a:p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CDF                 ATLAS                       CMS                  QuarkNet</a:t>
            </a:r>
            <a:endParaRPr lang="en-US" sz="2000">
              <a:latin typeface="Helvetica" pitchFamily="34" charset="0"/>
              <a:ea typeface="ＭＳ Ｐゴシック" pitchFamily="34" charset="-128"/>
            </a:endParaRPr>
          </a:p>
        </p:txBody>
      </p:sp>
      <p:pic>
        <p:nvPicPr>
          <p:cNvPr id="44038" name="Picture 21" descr="00-0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200" y="4419600"/>
            <a:ext cx="1498600" cy="1871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4039" name="Picture 25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572000"/>
            <a:ext cx="19812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26" descr="images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4724400"/>
            <a:ext cx="1905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1" descr="http://www.quantumdiaries.org/wp-content/uploads/2011/04/quarknetdetectorlowr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4648200"/>
            <a:ext cx="20955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2286000" y="6172200"/>
            <a:ext cx="419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i="1">
                <a:latin typeface="Helvetica" pitchFamily="34" charset="0"/>
                <a:ea typeface="ＭＳ Ｐゴシック" pitchFamily="34" charset="-128"/>
                <a:cs typeface="Helvetica" pitchFamily="34" charset="0"/>
              </a:rPr>
              <a:t>Note: Images are not to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           Vision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 A lasting community of researchers that includes high school teachers and students as well as physicists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  “Doing science.”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School science reflects the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practice of science. Science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Is what students DO, not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what is done to them.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59363" y="1600200"/>
            <a:ext cx="32162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4343400" y="457200"/>
            <a:ext cx="3657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pitchFamily="34" charset="0"/>
              </a:rPr>
              <a:t>Why QuarkNet? 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381000" y="1600200"/>
            <a:ext cx="3429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Our understanding of the universe is changing as a new accelerator, the LHC, and its experiments, ATLAS, CMS, ALICE and LHCb, gather data. </a:t>
            </a:r>
          </a:p>
          <a:p>
            <a:endParaRPr lang="en-US" sz="2400" b="1">
              <a:latin typeface="Calibri" pitchFamily="34" charset="0"/>
            </a:endParaRPr>
          </a:p>
          <a:p>
            <a:r>
              <a:rPr lang="en-US" sz="2400" b="1">
                <a:latin typeface="Calibri" pitchFamily="34" charset="0"/>
              </a:rPr>
              <a:t>Join particle physicists to work on physics projects exploring the nature of matter, energy, space and time.</a:t>
            </a:r>
            <a:endParaRPr lang="en-US" sz="2400">
              <a:latin typeface="Calibri" pitchFamily="34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514725"/>
            <a:ext cx="55086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1371600"/>
            <a:ext cx="4000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191000" y="3810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QuarkNet Origins</a:t>
            </a:r>
            <a:endParaRPr lang="en-US" sz="3600">
              <a:latin typeface="Calibri" pitchFamily="34" charset="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76400"/>
            <a:ext cx="32766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191000"/>
            <a:ext cx="28194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1600200"/>
            <a:ext cx="28098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2900" y="4343400"/>
            <a:ext cx="4991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52900" y="5029200"/>
            <a:ext cx="4991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52900" y="5715000"/>
            <a:ext cx="4991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733800" y="167640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CDF &amp; DØ </a:t>
            </a:r>
          </a:p>
          <a:p>
            <a:r>
              <a:rPr lang="en-US" sz="3600" b="1">
                <a:latin typeface="Calibri" pitchFamily="34" charset="0"/>
              </a:rPr>
              <a:t>       at </a:t>
            </a:r>
          </a:p>
          <a:p>
            <a:r>
              <a:rPr lang="en-US" sz="3600" b="1">
                <a:latin typeface="Calibri" pitchFamily="34" charset="0"/>
              </a:rPr>
              <a:t>Fermilab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Agenda for Today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867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17375E"/>
                </a:solidFill>
                <a:latin typeface="Arial Black" pitchFamily="34" charset="0"/>
              </a:rPr>
              <a:t>9 – 10    </a:t>
            </a:r>
            <a:r>
              <a:rPr lang="en-US" sz="2800" smtClean="0">
                <a:solidFill>
                  <a:srgbClr val="17375E"/>
                </a:solidFill>
                <a:latin typeface="Arial Black" pitchFamily="34" charset="0"/>
              </a:rPr>
              <a:t>Welcome / Introductions / 				paperwork / ND Pre-test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17375E"/>
                </a:solidFill>
                <a:latin typeface="Arial Black" pitchFamily="34" charset="0"/>
              </a:rPr>
              <a:t>10- 11    Explain goal of program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17375E"/>
                </a:solidFill>
                <a:latin typeface="Arial Black" pitchFamily="34" charset="0"/>
              </a:rPr>
              <a:t>			Introduce e-Lab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17375E"/>
                </a:solidFill>
                <a:latin typeface="Arial Black" pitchFamily="34" charset="0"/>
              </a:rPr>
              <a:t>			elab pretest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17375E"/>
                </a:solidFill>
                <a:latin typeface="Arial Black" pitchFamily="34" charset="0"/>
              </a:rPr>
              <a:t>11 – 12  Cosmic Ray Intro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17375E"/>
                </a:solidFill>
                <a:latin typeface="Arial Black" pitchFamily="34" charset="0"/>
              </a:rPr>
              <a:t>12 – 1    Lunch	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17375E"/>
                </a:solidFill>
                <a:latin typeface="Arial Black" pitchFamily="34" charset="0"/>
              </a:rPr>
              <a:t>1 – 3 	Rebuild Detectors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17375E"/>
                </a:solidFill>
                <a:latin typeface="Arial Black" pitchFamily="34" charset="0"/>
              </a:rPr>
              <a:t>3 - 4 	Start Plateauing CRMD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343400" y="6858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Quark Net Origins</a:t>
            </a:r>
            <a:endParaRPr lang="en-US" sz="3600">
              <a:latin typeface="Calibri" pitchFamily="34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00200"/>
            <a:ext cx="2895600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724400"/>
            <a:ext cx="38528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4913" y="1676400"/>
            <a:ext cx="53990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4343400" y="5791200"/>
            <a:ext cx="477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libri" pitchFamily="34" charset="0"/>
              </a:rPr>
              <a:t>ATLAS and CMS at CERN</a:t>
            </a:r>
            <a:endParaRPr lang="en-US" sz="36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4191000" y="457200"/>
            <a:ext cx="4487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libri" pitchFamily="34" charset="0"/>
              </a:rPr>
              <a:t>Current Active Centers</a:t>
            </a:r>
            <a:endParaRPr lang="en-US" sz="36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5588"/>
            <a:ext cx="9144000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876800" y="381000"/>
            <a:ext cx="2930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libri" pitchFamily="34" charset="0"/>
              </a:rPr>
              <a:t>Current Status</a:t>
            </a:r>
            <a:endParaRPr lang="en-US" sz="36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3886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10050"/>
            <a:ext cx="48196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267200" y="1295400"/>
            <a:ext cx="4876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libri" pitchFamily="34" charset="0"/>
              </a:rPr>
              <a:t> 53 Active centers</a:t>
            </a:r>
          </a:p>
          <a:p>
            <a:pPr>
              <a:buFont typeface="Arial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libri" pitchFamily="34" charset="0"/>
              </a:rPr>
              <a:t> 158 Mentors </a:t>
            </a:r>
          </a:p>
          <a:p>
            <a:pPr>
              <a:buFont typeface="Arial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libri" pitchFamily="34" charset="0"/>
              </a:rPr>
              <a:t> 615 Teachers </a:t>
            </a:r>
          </a:p>
          <a:p>
            <a:pPr>
              <a:buFont typeface="Arial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libri" pitchFamily="34" charset="0"/>
              </a:rPr>
              <a:t> 108 Summer students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276600" y="381000"/>
            <a:ext cx="5567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libri" pitchFamily="34" charset="0"/>
              </a:rPr>
              <a:t>The QuarkNet Collaboration</a:t>
            </a:r>
            <a:endParaRPr lang="en-US" sz="36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04800" y="1371600"/>
            <a:ext cx="4119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libri" pitchFamily="34" charset="0"/>
              </a:rPr>
              <a:t>Cosmic Ray Detector</a:t>
            </a:r>
            <a:endParaRPr lang="en-US" sz="36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85800" y="1676400"/>
            <a:ext cx="49530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b="1">
                <a:solidFill>
                  <a:srgbClr val="002060"/>
                </a:solidFill>
                <a:latin typeface="Calibri" pitchFamily="34" charset="0"/>
              </a:rPr>
              <a:t> Teachers’ idea</a:t>
            </a:r>
          </a:p>
          <a:p>
            <a:pPr>
              <a:buFont typeface="Arial" charset="0"/>
              <a:buChar char="•"/>
            </a:pPr>
            <a:r>
              <a:rPr lang="en-US" sz="2800" b="1">
                <a:solidFill>
                  <a:srgbClr val="002060"/>
                </a:solidFill>
                <a:latin typeface="Calibri" pitchFamily="34" charset="0"/>
              </a:rPr>
              <a:t> Several prototypes</a:t>
            </a:r>
          </a:p>
          <a:p>
            <a:pPr>
              <a:buFont typeface="Arial" charset="0"/>
              <a:buChar char="•"/>
            </a:pPr>
            <a:r>
              <a:rPr lang="en-US" sz="2800" b="1">
                <a:solidFill>
                  <a:srgbClr val="002060"/>
                </a:solidFill>
                <a:latin typeface="Calibri" pitchFamily="34" charset="0"/>
              </a:rPr>
              <a:t> Collecting data led to e-Lab</a:t>
            </a:r>
          </a:p>
        </p:txBody>
      </p:sp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524000"/>
            <a:ext cx="3352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581400"/>
            <a:ext cx="44196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5814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35814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1447800"/>
            <a:ext cx="412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Calibri" pitchFamily="34" charset="0"/>
              </a:rPr>
              <a:t>Student Summer Research</a:t>
            </a:r>
            <a:endParaRPr lang="en-US" sz="28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57400"/>
            <a:ext cx="4156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733800"/>
            <a:ext cx="5562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r>
              <a:rPr lang="en-US" sz="2400" b="1">
                <a:solidFill>
                  <a:srgbClr val="002060"/>
                </a:solidFill>
                <a:latin typeface="Calibri" pitchFamily="34" charset="0"/>
              </a:rPr>
              <a:t>11 centers with 4 student slots each (avg)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78413"/>
            <a:ext cx="556260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447800"/>
            <a:ext cx="37338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4114800"/>
            <a:ext cx="37338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1295400"/>
            <a:ext cx="2667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4114800"/>
            <a:ext cx="22860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b="1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b="1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838200" y="1676400"/>
            <a:ext cx="69342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3000"/>
              </a:spcBef>
              <a:buClr>
                <a:srgbClr val="FF0000"/>
              </a:buClr>
              <a:buSzPct val="101000"/>
              <a:buFont typeface="Times" pitchFamily="18" charset="0"/>
              <a:buNone/>
            </a:pPr>
            <a:r>
              <a:rPr lang="en-US" sz="2800" b="1">
                <a:solidFill>
                  <a:schemeClr val="accent2"/>
                </a:solidFill>
                <a:latin typeface="Helvetica" pitchFamily="34" charset="0"/>
              </a:rPr>
              <a:t>Cool Science</a:t>
            </a:r>
          </a:p>
          <a:p>
            <a:pPr>
              <a:lnSpc>
                <a:spcPct val="75000"/>
              </a:lnSpc>
              <a:spcBef>
                <a:spcPts val="3000"/>
              </a:spcBef>
              <a:buClr>
                <a:srgbClr val="FF0000"/>
              </a:buClr>
              <a:buSzPct val="101000"/>
              <a:buFont typeface="Times" pitchFamily="18" charset="0"/>
              <a:buNone/>
            </a:pPr>
            <a:endParaRPr lang="en-US" sz="2800" b="1">
              <a:solidFill>
                <a:schemeClr val="accent2"/>
              </a:solidFill>
              <a:latin typeface="Helvetica" pitchFamily="34" charset="0"/>
            </a:endParaRPr>
          </a:p>
          <a:p>
            <a:pPr algn="ctr">
              <a:lnSpc>
                <a:spcPct val="75000"/>
              </a:lnSpc>
              <a:spcBef>
                <a:spcPts val="3000"/>
              </a:spcBef>
              <a:buClr>
                <a:srgbClr val="FF0000"/>
              </a:buClr>
              <a:buSzPct val="101000"/>
              <a:buFont typeface="Times" pitchFamily="18" charset="0"/>
              <a:buNone/>
            </a:pPr>
            <a:r>
              <a:rPr lang="en-US" sz="2400" b="1">
                <a:sym typeface="Chalkboard"/>
                <a:hlinkClick r:id="rId3"/>
              </a:rPr>
              <a:t>Simulation</a:t>
            </a:r>
            <a:endParaRPr lang="en-US" sz="2400" b="1">
              <a:sym typeface="Chalkboard"/>
            </a:endParaRPr>
          </a:p>
        </p:txBody>
      </p:sp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9267825" y="2397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7630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Rectangle 7"/>
          <p:cNvSpPr>
            <a:spLocks noChangeArrowheads="1"/>
          </p:cNvSpPr>
          <p:nvPr/>
        </p:nvSpPr>
        <p:spPr bwMode="auto">
          <a:xfrm>
            <a:off x="5181600" y="381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Teaching and Learning</a:t>
            </a:r>
          </a:p>
          <a:p>
            <a:pPr algn="r"/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with Cosmic 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pPr eaLnBrk="1" hangingPunct="1"/>
            <a:r>
              <a:rPr lang="en-US" smtClean="0"/>
              <a:t>Goals for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Develop a deeper understanding of Physics content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Introduction to Inquiry based learning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Introduction to elementary particles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Methods of experimentation with particles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Overview of current Physics experimentation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FermiLab</a:t>
            </a:r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CERN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b="1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133600" y="52578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b="1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4251325" y="3375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4038600" y="457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Teaching and Learning</a:t>
            </a:r>
          </a:p>
          <a:p>
            <a:pPr algn="r"/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with Cosmic Rays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86868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Workshop Expectations: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/>
              <a:t>Full attendance is required – all two weeks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/>
              <a:t>Hours and schedule: 9:00 – 4:00 (ish)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/>
              <a:t>Start everyday in Physics Room 115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/>
              <a:t>No other distractions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>
                <a:solidFill>
                  <a:srgbClr val="002060"/>
                </a:solidFill>
                <a:latin typeface="Arial Rounded MT Bold" pitchFamily="34" charset="0"/>
              </a:rPr>
              <a:t>Workshop Goals for Students: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002060"/>
                </a:solidFill>
                <a:latin typeface="Arial Rounded MT Bold" pitchFamily="34" charset="0"/>
              </a:rPr>
              <a:t>Learn and Understand: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002060"/>
                </a:solidFill>
                <a:latin typeface="Arial Rounded MT Bold" pitchFamily="34" charset="0"/>
              </a:rPr>
              <a:t>The nature of particle Physics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002060"/>
                </a:solidFill>
                <a:latin typeface="Arial Rounded MT Bold" pitchFamily="34" charset="0"/>
              </a:rPr>
              <a:t>The methods of good scientific inquiry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002060"/>
                </a:solidFill>
                <a:latin typeface="Arial Rounded MT Bold" pitchFamily="34" charset="0"/>
              </a:rPr>
              <a:t>Conduct Research on Cosmic ray activity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002060"/>
                </a:solidFill>
                <a:latin typeface="Arial Rounded MT Bold" pitchFamily="34" charset="0"/>
              </a:rPr>
              <a:t> Assemble Cosmic Ray Muon Detectors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002060"/>
                </a:solidFill>
                <a:latin typeface="Arial Rounded MT Bold" pitchFamily="34" charset="0"/>
              </a:rPr>
              <a:t>Learn the operation of the equipment and the software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002060"/>
                </a:solidFill>
                <a:latin typeface="Arial Rounded MT Bold" pitchFamily="34" charset="0"/>
              </a:rPr>
              <a:t>Prepare a report (PowerPoint) summarizing: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002060"/>
                </a:solidFill>
                <a:latin typeface="Arial Rounded MT Bold" pitchFamily="34" charset="0"/>
              </a:rPr>
              <a:t> What was learned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002060"/>
                </a:solidFill>
                <a:latin typeface="Arial Rounded MT Bold" pitchFamily="34" charset="0"/>
              </a:rPr>
              <a:t> The research conducted and the results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300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038600" y="457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Teaching and Learning</a:t>
            </a:r>
          </a:p>
          <a:p>
            <a:pPr algn="r"/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with Cosmic 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b="1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b="1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828800" y="1371600"/>
            <a:ext cx="5618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Helvetica" pitchFamily="34" charset="0"/>
              </a:rPr>
              <a:t>http://www.i2u2.org/elab/cosmic</a:t>
            </a:r>
            <a:endParaRPr lang="en-US" sz="4800" b="1">
              <a:solidFill>
                <a:srgbClr val="002060"/>
              </a:solidFill>
              <a:latin typeface="Helvetica" pitchFamily="34" charset="0"/>
            </a:endParaRPr>
          </a:p>
        </p:txBody>
      </p:sp>
      <p:pic>
        <p:nvPicPr>
          <p:cNvPr id="23556" name="Picture 7" descr="project"/>
          <p:cNvPicPr>
            <a:picLocks noChangeAspect="1" noChangeArrowheads="1"/>
          </p:cNvPicPr>
          <p:nvPr/>
        </p:nvPicPr>
        <p:blipFill>
          <a:blip r:embed="rId3"/>
          <a:srcRect b="32738"/>
          <a:stretch>
            <a:fillRect/>
          </a:stretch>
        </p:blipFill>
        <p:spPr bwMode="auto">
          <a:xfrm>
            <a:off x="914400" y="2057400"/>
            <a:ext cx="73914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533400" y="0"/>
            <a:ext cx="7543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 Rounded MT Bold" pitchFamily="34" charset="0"/>
              </a:rPr>
              <a:t>Cosmic Ray e-Lab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b="1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b="1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828800" y="1371600"/>
            <a:ext cx="5618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Helvetica" pitchFamily="34" charset="0"/>
              </a:rPr>
              <a:t>http://www.i2u2.org/elab/cosmic</a:t>
            </a:r>
            <a:endParaRPr lang="en-US" sz="4800" b="1">
              <a:solidFill>
                <a:srgbClr val="002060"/>
              </a:solidFill>
              <a:latin typeface="Helvetica" pitchFamily="34" charset="0"/>
            </a:endParaRP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533400" y="0"/>
            <a:ext cx="7543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 Rounded MT Bold" pitchFamily="34" charset="0"/>
              </a:rPr>
              <a:t>Cosmic Ray e-Lab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609600" y="2362200"/>
            <a:ext cx="79248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Team 1: Mohamed Ali-Hussein &amp; Ayasha Jabber </a:t>
            </a:r>
          </a:p>
          <a:p>
            <a:pPr>
              <a:spcBef>
                <a:spcPct val="50000"/>
              </a:spcBef>
            </a:pPr>
            <a:r>
              <a:rPr lang="en-US" sz="2400"/>
              <a:t>	Log in: Hamtramck</a:t>
            </a:r>
          </a:p>
          <a:p>
            <a:pPr>
              <a:spcBef>
                <a:spcPct val="50000"/>
              </a:spcBef>
            </a:pPr>
            <a:r>
              <a:rPr lang="en-US" sz="2400"/>
              <a:t>	Password: condheat</a:t>
            </a:r>
          </a:p>
          <a:p>
            <a:pPr>
              <a:spcBef>
                <a:spcPct val="50000"/>
              </a:spcBef>
            </a:pPr>
            <a:r>
              <a:rPr lang="en-US" sz="2400" b="1" u="sng"/>
              <a:t>Team 2: Ali Elreichouni &amp; Kayla Price </a:t>
            </a:r>
          </a:p>
          <a:p>
            <a:pPr>
              <a:spcBef>
                <a:spcPct val="50000"/>
              </a:spcBef>
            </a:pPr>
            <a:r>
              <a:rPr lang="en-US" sz="2400"/>
              <a:t>	Log in: WSU Session 3</a:t>
            </a:r>
          </a:p>
          <a:p>
            <a:pPr>
              <a:spcBef>
                <a:spcPct val="50000"/>
              </a:spcBef>
            </a:pPr>
            <a:r>
              <a:rPr lang="en-US" sz="2400"/>
              <a:t>	Password: cosmic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1447800" y="5791200"/>
            <a:ext cx="62484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Helvetica" pitchFamily="34" charset="0"/>
              </a:rPr>
              <a:t>Go online now and take the pretest.</a:t>
            </a:r>
            <a:endParaRPr lang="en-US" sz="4800" b="1">
              <a:solidFill>
                <a:srgbClr val="00206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4" descr="cr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62200"/>
            <a:ext cx="27781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343400" y="25146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</a:pPr>
            <a:endParaRPr lang="en-US" sz="1600" b="1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4876800" y="1676400"/>
            <a:ext cx="330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800" b="1">
                <a:solidFill>
                  <a:srgbClr val="FF0000"/>
                </a:solidFill>
                <a:latin typeface="Helvetica" pitchFamily="34" charset="0"/>
              </a:rPr>
              <a:t>Cosmic Ray e-Lab</a:t>
            </a:r>
          </a:p>
          <a:p>
            <a:pPr algn="r"/>
            <a:endParaRPr lang="en-US" sz="2000" b="1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27652" name="Rectangle 12"/>
          <p:cNvSpPr>
            <a:spLocks noChangeArrowheads="1"/>
          </p:cNvSpPr>
          <p:nvPr/>
        </p:nvSpPr>
        <p:spPr bwMode="auto">
          <a:xfrm>
            <a:off x="5629275" y="60896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3" name="Rectangle 18"/>
          <p:cNvSpPr>
            <a:spLocks noChangeArrowheads="1"/>
          </p:cNvSpPr>
          <p:nvPr/>
        </p:nvSpPr>
        <p:spPr bwMode="auto">
          <a:xfrm>
            <a:off x="5724525" y="3844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4" name="Rectangle 20"/>
          <p:cNvSpPr>
            <a:spLocks noChangeArrowheads="1"/>
          </p:cNvSpPr>
          <p:nvPr/>
        </p:nvSpPr>
        <p:spPr bwMode="auto">
          <a:xfrm>
            <a:off x="5943600" y="3962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7655" name="Picture 22" descr="CIMG01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2004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4038600" y="457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Teaching and Learning</a:t>
            </a:r>
          </a:p>
          <a:p>
            <a:pPr algn="r"/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with Cosmic 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b="1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838200" y="51054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b="1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838200" y="1724025"/>
            <a:ext cx="76200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Times" pitchFamily="18" charset="0"/>
              <a:buChar char="•"/>
              <a:tabLst>
                <a:tab pos="635000" algn="l"/>
              </a:tabLst>
            </a:pPr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   </a:t>
            </a:r>
            <a:r>
              <a:rPr lang="en-US" sz="2800" b="1">
                <a:solidFill>
                  <a:schemeClr val="accent2"/>
                </a:solidFill>
                <a:latin typeface="Helvetica" pitchFamily="34" charset="0"/>
              </a:rPr>
              <a:t>QuarkNet Overview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Times" pitchFamily="18" charset="0"/>
              <a:buChar char="•"/>
              <a:tabLst>
                <a:tab pos="635000" algn="l"/>
              </a:tabLst>
            </a:pPr>
            <a:r>
              <a:rPr lang="en-US" sz="2800" b="1">
                <a:solidFill>
                  <a:schemeClr val="accent2"/>
                </a:solidFill>
                <a:latin typeface="Helvetica" pitchFamily="34" charset="0"/>
              </a:rPr>
              <a:t>  QuarkNet Cosmic Ray Detector</a:t>
            </a:r>
            <a:endParaRPr lang="en-US" b="1">
              <a:solidFill>
                <a:schemeClr val="accent2"/>
              </a:solidFill>
              <a:latin typeface="Helvetica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Times" pitchFamily="18" charset="0"/>
              <a:buNone/>
              <a:tabLst>
                <a:tab pos="635000" algn="l"/>
              </a:tabLst>
            </a:pPr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	Assemble </a:t>
            </a:r>
            <a:r>
              <a:rPr lang="en-US" b="1">
                <a:solidFill>
                  <a:srgbClr val="FF0000"/>
                </a:solidFill>
                <a:latin typeface="Helvetica" pitchFamily="34" charset="0"/>
              </a:rPr>
              <a:t>CRMD</a:t>
            </a:r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 hardware and take data.</a:t>
            </a:r>
            <a:endParaRPr lang="en-US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Times" pitchFamily="18" charset="0"/>
              <a:buChar char="•"/>
              <a:tabLst>
                <a:tab pos="635000" algn="l"/>
              </a:tabLst>
            </a:pPr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  </a:t>
            </a:r>
            <a:r>
              <a:rPr lang="en-US" sz="2800" b="1">
                <a:solidFill>
                  <a:schemeClr val="accent2"/>
                </a:solidFill>
                <a:latin typeface="Helvetica" pitchFamily="34" charset="0"/>
              </a:rPr>
              <a:t>Cosmic Ray </a:t>
            </a:r>
            <a:r>
              <a:rPr lang="en-US" sz="2800" b="1">
                <a:solidFill>
                  <a:srgbClr val="FF0000"/>
                </a:solidFill>
                <a:latin typeface="Helvetica" pitchFamily="34" charset="0"/>
              </a:rPr>
              <a:t>e-Lab</a:t>
            </a:r>
            <a:r>
              <a:rPr lang="en-US" sz="2800" b="1">
                <a:solidFill>
                  <a:schemeClr val="accent2"/>
                </a:solidFill>
                <a:latin typeface="Helvetica" pitchFamily="34" charset="0"/>
              </a:rPr>
              <a:t> Exploration</a:t>
            </a:r>
            <a:endParaRPr lang="en-US" b="1">
              <a:solidFill>
                <a:schemeClr val="accent2"/>
              </a:solidFill>
              <a:latin typeface="Helvetica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Times" pitchFamily="18" charset="0"/>
              <a:buNone/>
              <a:tabLst>
                <a:tab pos="635000" algn="l"/>
              </a:tabLst>
            </a:pPr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	Upload and analyze data.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905125" y="475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9701" name="Picture 7" descr="D_Pair_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343400"/>
            <a:ext cx="6477000" cy="2047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4038600" y="457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Teaching and Learning</a:t>
            </a:r>
          </a:p>
          <a:p>
            <a:pPr algn="r"/>
            <a:r>
              <a:rPr lang="en-US" b="1">
                <a:solidFill>
                  <a:schemeClr val="accent2"/>
                </a:solidFill>
                <a:latin typeface="Helvetica" pitchFamily="34" charset="0"/>
              </a:rPr>
              <a:t>with Cosmic 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 algn="r">
          <a:defRPr sz="2800" b="1" dirty="0">
            <a:solidFill>
              <a:schemeClr val="accent2"/>
            </a:solidFill>
            <a:latin typeface="Helvetica" pitchFamily="-11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695</Words>
  <Application>Microsoft Office PowerPoint</Application>
  <PresentationFormat>On-screen Show (4:3)</PresentationFormat>
  <Paragraphs>191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Arial Black</vt:lpstr>
      <vt:lpstr>Helvetica</vt:lpstr>
      <vt:lpstr>Arial Rounded MT Bold</vt:lpstr>
      <vt:lpstr>Times</vt:lpstr>
      <vt:lpstr>ＭＳ Ｐゴシック</vt:lpstr>
      <vt:lpstr>Chalkboard</vt:lpstr>
      <vt:lpstr>Wingdings</vt:lpstr>
      <vt:lpstr>Office Theme</vt:lpstr>
      <vt:lpstr>Welcome to  Quark Net 2011</vt:lpstr>
      <vt:lpstr>Agenda for Today</vt:lpstr>
      <vt:lpstr>Goals for Workshop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What is Quarknet?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 Net 2010</dc:title>
  <dc:creator>Richard Lasky</dc:creator>
  <cp:lastModifiedBy>Mike Niedballa</cp:lastModifiedBy>
  <cp:revision>31</cp:revision>
  <dcterms:created xsi:type="dcterms:W3CDTF">2010-06-29T16:00:01Z</dcterms:created>
  <dcterms:modified xsi:type="dcterms:W3CDTF">2011-07-14T19:48:57Z</dcterms:modified>
</cp:coreProperties>
</file>