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76" r:id="rId3"/>
    <p:sldId id="259" r:id="rId4"/>
    <p:sldId id="257" r:id="rId5"/>
    <p:sldId id="260" r:id="rId6"/>
    <p:sldId id="258" r:id="rId7"/>
    <p:sldId id="262" r:id="rId8"/>
    <p:sldId id="261" r:id="rId9"/>
    <p:sldId id="278" r:id="rId10"/>
    <p:sldId id="266" r:id="rId11"/>
    <p:sldId id="267" r:id="rId12"/>
    <p:sldId id="305" r:id="rId13"/>
    <p:sldId id="306" r:id="rId14"/>
    <p:sldId id="268" r:id="rId15"/>
    <p:sldId id="293" r:id="rId16"/>
    <p:sldId id="269" r:id="rId17"/>
    <p:sldId id="289" r:id="rId18"/>
    <p:sldId id="271" r:id="rId19"/>
    <p:sldId id="264" r:id="rId20"/>
    <p:sldId id="277" r:id="rId21"/>
    <p:sldId id="296" r:id="rId22"/>
    <p:sldId id="272" r:id="rId23"/>
    <p:sldId id="273" r:id="rId24"/>
    <p:sldId id="299" r:id="rId25"/>
    <p:sldId id="283" r:id="rId26"/>
    <p:sldId id="284" r:id="rId27"/>
    <p:sldId id="303" r:id="rId28"/>
    <p:sldId id="286" r:id="rId29"/>
    <p:sldId id="297" r:id="rId30"/>
    <p:sldId id="298" r:id="rId31"/>
    <p:sldId id="291" r:id="rId32"/>
    <p:sldId id="281" r:id="rId33"/>
    <p:sldId id="288" r:id="rId34"/>
    <p:sldId id="300" r:id="rId35"/>
    <p:sldId id="301" r:id="rId36"/>
    <p:sldId id="302" r:id="rId37"/>
    <p:sldId id="279" r:id="rId38"/>
    <p:sldId id="280" r:id="rId39"/>
    <p:sldId id="294" r:id="rId40"/>
    <p:sldId id="295" r:id="rId41"/>
    <p:sldId id="292" r:id="rId42"/>
    <p:sldId id="282" r:id="rId43"/>
    <p:sldId id="285" r:id="rId44"/>
    <p:sldId id="287" r:id="rId45"/>
    <p:sldId id="275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BEF9F"/>
    <a:srgbClr val="BCF6DC"/>
    <a:srgbClr val="A6D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20" autoAdjust="0"/>
  </p:normalViewPr>
  <p:slideViewPr>
    <p:cSldViewPr snapToGrid="0" snapToObjects="1" showGuides="1">
      <p:cViewPr>
        <p:scale>
          <a:sx n="100" d="100"/>
          <a:sy n="100" d="100"/>
        </p:scale>
        <p:origin x="-4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5E232-E7D9-584B-AEBC-594516D2C1E1}" type="datetimeFigureOut">
              <a:rPr lang="en-US" smtClean="0"/>
              <a:pPr/>
              <a:t>6/27/11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757F7-8950-7F44-ABED-A8DDB49C08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607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FD851-B0FC-1F42-AD74-69CC405BB56A}" type="datetimeFigureOut">
              <a:rPr lang="en-US" smtClean="0"/>
              <a:pPr/>
              <a:t>6/27/11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C31E0-757B-BB44-AC6B-E7F83FF8F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06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ANIMATED SLIDE. Non-animated version (5 slides total)</a:t>
            </a:r>
            <a:r>
              <a:rPr lang="en-US" baseline="0" dirty="0" smtClean="0"/>
              <a:t> available in Spare Slides section.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Five</a:t>
            </a:r>
            <a:r>
              <a:rPr lang="en-US" baseline="0" dirty="0" smtClean="0"/>
              <a:t> </a:t>
            </a:r>
            <a:r>
              <a:rPr lang="en-US" dirty="0" smtClean="0"/>
              <a:t>drawings that illustrate the classic Higgs field/Higg</a:t>
            </a:r>
            <a:r>
              <a:rPr lang="en-US" baseline="0" dirty="0" smtClean="0"/>
              <a:t>s boson analogy. For the full explanation, see http://www.hep.ucl.ac.uk/~djm/higgsa.html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9DDF-04F8-427F-A17A-BE8C64F7972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66018"/>
            <a:ext cx="4572000" cy="5326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66018"/>
            <a:ext cx="4572000" cy="5326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34190" cy="1162050"/>
          </a:xfrm>
        </p:spPr>
        <p:txBody>
          <a:bodyPr anchor="ctr">
            <a:normAutofit/>
          </a:bodyPr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4190" y="0"/>
            <a:ext cx="5309810" cy="64928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162050"/>
            <a:ext cx="3834190" cy="53308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BCF6DC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66017"/>
            <a:ext cx="9144000" cy="5326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3,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EA4A8-523E-224D-96B6-694611A62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gif"/><Relationship Id="rId7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Have You Seen Higgs?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Prof. Robert Harr</a:t>
            </a:r>
          </a:p>
          <a:p>
            <a:r>
              <a:rPr lang="en-US" dirty="0" smtClean="0"/>
              <a:t>Wayne State University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Particles Interact?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Particle physics view of the world:</a:t>
            </a:r>
          </a:p>
          <a:p>
            <a:r>
              <a:rPr lang="en-US" dirty="0" smtClean="0"/>
              <a:t>matter particles interact by exchanging a force particle</a:t>
            </a:r>
          </a:p>
          <a:p>
            <a:r>
              <a:rPr lang="en-US" dirty="0" smtClean="0"/>
              <a:t>force particles are:</a:t>
            </a:r>
          </a:p>
          <a:p>
            <a:pPr lvl="1"/>
            <a:r>
              <a:rPr lang="en-US" dirty="0" smtClean="0"/>
              <a:t>photon (electromagnetism)</a:t>
            </a:r>
          </a:p>
          <a:p>
            <a:pPr lvl="1"/>
            <a:r>
              <a:rPr lang="en-US" dirty="0" smtClean="0"/>
              <a:t>W</a:t>
            </a:r>
            <a:r>
              <a:rPr lang="en-US" baseline="30000" dirty="0" smtClean="0"/>
              <a:t>±</a:t>
            </a:r>
            <a:r>
              <a:rPr lang="en-US" dirty="0" smtClean="0"/>
              <a:t>, Z</a:t>
            </a:r>
            <a:r>
              <a:rPr lang="en-US" baseline="30000" dirty="0" smtClean="0"/>
              <a:t>0</a:t>
            </a:r>
            <a:r>
              <a:rPr lang="en-US" dirty="0" smtClean="0"/>
              <a:t>  (weak force)</a:t>
            </a:r>
          </a:p>
          <a:p>
            <a:pPr lvl="1"/>
            <a:r>
              <a:rPr lang="en-US" dirty="0" smtClean="0"/>
              <a:t>gluon  (strong force)</a:t>
            </a:r>
          </a:p>
          <a:p>
            <a:pPr lvl="1"/>
            <a:r>
              <a:rPr lang="en-US" dirty="0" smtClean="0"/>
              <a:t>graviton  (gravity)</a:t>
            </a:r>
          </a:p>
          <a:p>
            <a:r>
              <a:rPr lang="en-US" dirty="0" smtClean="0"/>
              <a:t>represented by Feynman diagrams</a:t>
            </a:r>
          </a:p>
        </p:txBody>
      </p:sp>
      <p:pic>
        <p:nvPicPr>
          <p:cNvPr id="7" name="Content Placeholder 6" descr="photon_exch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194" b="-3194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Table of Particles</a:t>
            </a:r>
            <a:endParaRPr lang="en-US" dirty="0"/>
          </a:p>
        </p:txBody>
      </p:sp>
      <p:pic>
        <p:nvPicPr>
          <p:cNvPr id="9" name="Content Placeholder 8" descr="particles-625x62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5816" r="-3581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It Works …</a:t>
            </a:r>
            <a:endParaRPr lang="en-US" dirty="0"/>
          </a:p>
        </p:txBody>
      </p:sp>
      <p:pic>
        <p:nvPicPr>
          <p:cNvPr id="10" name="Content Placeholder 9" descr="HDFfull_tif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44" t="123" b="418"/>
          <a:stretch>
            <a:fillRect/>
          </a:stretch>
        </p:blipFill>
        <p:spPr>
          <a:xfrm>
            <a:off x="0" y="1148221"/>
            <a:ext cx="4572000" cy="540815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06500" y="5867400"/>
            <a:ext cx="2209800" cy="6254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from stars</a:t>
            </a:r>
            <a:endParaRPr lang="en-US" sz="36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It Works …</a:t>
            </a:r>
            <a:endParaRPr lang="en-US" dirty="0"/>
          </a:p>
        </p:txBody>
      </p:sp>
      <p:pic>
        <p:nvPicPr>
          <p:cNvPr id="10" name="Content Placeholder 9" descr="HDFfull_tif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44" t="123" b="418"/>
          <a:stretch>
            <a:fillRect/>
          </a:stretch>
        </p:blipFill>
        <p:spPr>
          <a:xfrm>
            <a:off x="0" y="1148221"/>
            <a:ext cx="4572000" cy="5408153"/>
          </a:xfrm>
        </p:spPr>
      </p:pic>
      <p:pic>
        <p:nvPicPr>
          <p:cNvPr id="9" name="Content Placeholder 8" descr="DSC_0333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2222" t="891" r="23056" b="1335"/>
          <a:stretch>
            <a:fillRect/>
          </a:stretch>
        </p:blipFill>
        <p:spPr>
          <a:xfrm>
            <a:off x="4590982" y="1148221"/>
            <a:ext cx="4553018" cy="540815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06500" y="5867400"/>
            <a:ext cx="2209800" cy="6254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from stars</a:t>
            </a:r>
            <a:endParaRPr lang="en-US" sz="3600" dirty="0"/>
          </a:p>
        </p:txBody>
      </p:sp>
      <p:sp>
        <p:nvSpPr>
          <p:cNvPr id="11" name="Rounded Rectangle 10"/>
          <p:cNvSpPr/>
          <p:nvPr/>
        </p:nvSpPr>
        <p:spPr>
          <a:xfrm>
            <a:off x="5905500" y="1562100"/>
            <a:ext cx="2209800" cy="6254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to puppies</a:t>
            </a:r>
            <a:endParaRPr lang="en-US" sz="36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How Well?</a:t>
            </a:r>
            <a:endParaRPr lang="en-US" dirty="0"/>
          </a:p>
        </p:txBody>
      </p:sp>
      <p:pic>
        <p:nvPicPr>
          <p:cNvPr id="6" name="Content Placeholder 5" descr="w09_show_pull_18.pd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4325" r="-14325"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Extremely well.</a:t>
            </a:r>
          </a:p>
          <a:p>
            <a:r>
              <a:rPr lang="en-US" dirty="0" smtClean="0"/>
              <a:t>All measurements agree with predictions within errors</a:t>
            </a:r>
          </a:p>
          <a:p>
            <a:r>
              <a:rPr lang="en-US" dirty="0" smtClean="0"/>
              <a:t>Many measurements have 3, 4, 5, or even </a:t>
            </a:r>
            <a:r>
              <a:rPr lang="en-US" dirty="0"/>
              <a:t>6</a:t>
            </a:r>
            <a:r>
              <a:rPr lang="en-US" dirty="0" smtClean="0"/>
              <a:t> digits.</a:t>
            </a:r>
          </a:p>
          <a:p>
            <a:r>
              <a:rPr lang="en-US" dirty="0" smtClean="0"/>
              <a:t>Several measurements agree with predictions to 9 digits!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4500" y="1968500"/>
            <a:ext cx="2781300" cy="330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 Digits of Agreement!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1143000"/>
            <a:ext cx="6845300" cy="5588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There’s a Problem: 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017"/>
            <a:ext cx="9144000" cy="5488783"/>
          </a:xfrm>
        </p:spPr>
        <p:txBody>
          <a:bodyPr/>
          <a:lstStyle/>
          <a:p>
            <a:r>
              <a:rPr lang="en-US" dirty="0" smtClean="0"/>
              <a:t>For technical reasons, the theory requires all particles to have </a:t>
            </a:r>
            <a:r>
              <a:rPr lang="en-US" dirty="0" smtClean="0">
                <a:solidFill>
                  <a:srgbClr val="953735"/>
                </a:solidFill>
              </a:rPr>
              <a:t>zero mass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Z</a:t>
            </a:r>
            <a:r>
              <a:rPr lang="en-US" baseline="30000" dirty="0" smtClean="0"/>
              <a:t>0</a:t>
            </a:r>
            <a:r>
              <a:rPr lang="en-US" dirty="0" smtClean="0"/>
              <a:t> boson definitely has non-zero mass – it has the mass of a zirconium atom (</a:t>
            </a:r>
            <a:r>
              <a:rPr lang="en-US" dirty="0" err="1" smtClean="0"/>
              <a:t>Zr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Trick:  Start with zero mass, and include something in the theory that causes the mass to become non-zero</a:t>
            </a:r>
          </a:p>
          <a:p>
            <a:r>
              <a:rPr lang="en-US" dirty="0" smtClean="0"/>
              <a:t>This is called “electroweak symmetry breaking”</a:t>
            </a:r>
          </a:p>
          <a:p>
            <a:r>
              <a:rPr lang="en-US" dirty="0" smtClean="0"/>
              <a:t>“Best” model based on the Higgs mechanism</a:t>
            </a:r>
          </a:p>
          <a:p>
            <a:pPr lvl="1"/>
            <a:r>
              <a:rPr lang="en-US" dirty="0" smtClean="0"/>
              <a:t>New:  Higgs field and Higgs boson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Zero-Mass Theory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Content Placeholder 9" descr="standard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8572" r="-38572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Particles, Including the Higgs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Content Placeholder 8" descr="standardmodelparticl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6634" r="-26634"/>
          <a:stretch>
            <a:fillRect/>
          </a:stretch>
        </p:blipFill>
        <p:spPr>
          <a:xfrm>
            <a:off x="0" y="1155958"/>
            <a:ext cx="9144000" cy="5326857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ggs1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4522" y="2173719"/>
            <a:ext cx="5034956" cy="35773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</a:t>
            </a:r>
            <a:r>
              <a:rPr lang="en-US" dirty="0"/>
              <a:t>H</a:t>
            </a:r>
            <a:r>
              <a:rPr lang="en-US" dirty="0" smtClean="0"/>
              <a:t>iggs </a:t>
            </a:r>
            <a:r>
              <a:rPr lang="en-US" dirty="0"/>
              <a:t>B</a:t>
            </a:r>
            <a:r>
              <a:rPr lang="en-US" dirty="0" smtClean="0"/>
              <a:t>oson?</a:t>
            </a:r>
            <a:endParaRPr lang="en-US" dirty="0"/>
          </a:p>
        </p:txBody>
      </p:sp>
      <p:pic>
        <p:nvPicPr>
          <p:cNvPr id="6" name="Content Placeholder 3" descr="higgs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54522" y="2177757"/>
            <a:ext cx="5034956" cy="356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higgs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054522" y="2171700"/>
            <a:ext cx="503495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990032" y="4793907"/>
            <a:ext cx="338554" cy="99515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l"/>
            <a:r>
              <a:rPr lang="en-US" sz="10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© CERN</a:t>
            </a:r>
            <a:endParaRPr lang="en-US" sz="10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Picture 6" descr="higgs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2176272"/>
            <a:ext cx="5016679" cy="3584448"/>
          </a:xfrm>
          <a:prstGeom prst="rect">
            <a:avLst/>
          </a:prstGeom>
        </p:spPr>
      </p:pic>
      <p:pic>
        <p:nvPicPr>
          <p:cNvPr id="9" name="Picture 8" descr="higgs4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2176272"/>
            <a:ext cx="5038443" cy="3584448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(Standard Form)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standard model of particle physics</a:t>
            </a:r>
          </a:p>
          <a:p>
            <a:r>
              <a:rPr lang="en-US" dirty="0" smtClean="0"/>
              <a:t>The role of the Higgs boson in electroweak symmetry breaking</a:t>
            </a:r>
          </a:p>
          <a:p>
            <a:r>
              <a:rPr lang="en-US" dirty="0" smtClean="0"/>
              <a:t>Status of searches for the Higgs boson</a:t>
            </a:r>
          </a:p>
          <a:p>
            <a:r>
              <a:rPr lang="en-US" dirty="0" smtClean="0"/>
              <a:t>Summary of alternatives to the Higgs boson</a:t>
            </a:r>
          </a:p>
          <a:p>
            <a:r>
              <a:rPr lang="en-US" dirty="0" smtClean="0"/>
              <a:t>And the truth about the connection of the Higgs boson to mass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 dir="u"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Why All the Fuss?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past searches have come up empty, but …</a:t>
            </a:r>
          </a:p>
          <a:p>
            <a:r>
              <a:rPr lang="en-US" dirty="0" smtClean="0"/>
              <a:t>There are strong reasons to believe that the Higgs boson will soon be seen.</a:t>
            </a:r>
          </a:p>
          <a:p>
            <a:pPr lvl="1"/>
            <a:r>
              <a:rPr lang="en-US" dirty="0" smtClean="0"/>
              <a:t>Two high energy particle accelerators are now capable of searching for the Higgs:  LHC and the Tevatron.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Tevatron is running well and the LHC is starting operation.</a:t>
            </a:r>
          </a:p>
          <a:p>
            <a:pPr lvl="1"/>
            <a:r>
              <a:rPr lang="en-US" dirty="0" smtClean="0"/>
              <a:t>The Higgs mass is probably in a region accessible to experiments at both accelerators.</a:t>
            </a:r>
          </a:p>
          <a:p>
            <a:pPr lvl="1"/>
            <a:r>
              <a:rPr lang="en-US" dirty="0" smtClean="0"/>
              <a:t>Eternal optimism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EP-9105065-A4-at-144-dpi.jpg"/>
          <p:cNvPicPr>
            <a:picLocks noGrp="1" noChangeAspect="1"/>
          </p:cNvPicPr>
          <p:nvPr>
            <p:ph idx="1"/>
          </p:nvPr>
        </p:nvPicPr>
        <p:blipFill>
          <a:blip r:embed="rId2"/>
          <a:srcRect t="-9751" b="-9751"/>
          <a:stretch>
            <a:fillRect/>
          </a:stretch>
        </p:blipFill>
        <p:spPr>
          <a:xfrm>
            <a:off x="3834190" y="0"/>
            <a:ext cx="5309810" cy="6492875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Particle colliders such as</a:t>
            </a:r>
          </a:p>
          <a:p>
            <a:r>
              <a:rPr lang="en-US" dirty="0" smtClean="0"/>
              <a:t>LEP (pictured)</a:t>
            </a:r>
          </a:p>
          <a:p>
            <a:r>
              <a:rPr lang="en-US" dirty="0" smtClean="0"/>
              <a:t>Tevatron at Fermilab</a:t>
            </a:r>
          </a:p>
          <a:p>
            <a:r>
              <a:rPr lang="en-US" dirty="0" smtClean="0"/>
              <a:t>LHC at CERN</a:t>
            </a:r>
          </a:p>
          <a:p>
            <a:endParaRPr lang="en-US" dirty="0" smtClean="0"/>
          </a:p>
          <a:p>
            <a:r>
              <a:rPr lang="en-US" dirty="0" smtClean="0"/>
              <a:t>The most exhaustive searches to date were done at LEP.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2050"/>
          </a:xfrm>
        </p:spPr>
        <p:txBody>
          <a:bodyPr/>
          <a:lstStyle/>
          <a:p>
            <a:r>
              <a:rPr lang="en-US" dirty="0" smtClean="0"/>
              <a:t>Where Can We Produce Higgs Bosons? 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Fermilab’s Accelerators</a:t>
            </a:r>
            <a:endParaRPr lang="en-US" dirty="0"/>
          </a:p>
        </p:txBody>
      </p:sp>
      <p:pic>
        <p:nvPicPr>
          <p:cNvPr id="6" name="Content Placeholder 5" descr="Acceleratorcomplex06-0031-02D.hr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1330" b="-11330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1917700" y="5778501"/>
            <a:ext cx="2374900" cy="714374"/>
          </a:xfrm>
          <a:prstGeom prst="wedgeEllipseCallout">
            <a:avLst>
              <a:gd name="adj1" fmla="val 13926"/>
              <a:gd name="adj2" fmla="val -127723"/>
            </a:avLst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Tevatron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D0 and CDF Detectors</a:t>
            </a:r>
            <a:endParaRPr lang="en-US" dirty="0"/>
          </a:p>
        </p:txBody>
      </p:sp>
      <p:pic>
        <p:nvPicPr>
          <p:cNvPr id="6" name="Content Placeholder 5" descr="DZerodetector00-0010_hr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5781" r="-5781"/>
          <a:stretch>
            <a:fillRect/>
          </a:stretch>
        </p:blipFill>
        <p:spPr/>
      </p:pic>
      <p:pic>
        <p:nvPicPr>
          <p:cNvPr id="9" name="Content Placeholder 8" descr="CDFdetector01-0060-06-hr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7234" b="-723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and Higgs Detectors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Content Placeholder 7" descr="ATLAS-CMS-LHC-bul-pho-2009-06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6320" r="-26320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3-Dimensional View of the LHC</a:t>
            </a:r>
            <a:endParaRPr lang="en-US" dirty="0"/>
          </a:p>
        </p:txBody>
      </p:sp>
      <p:pic>
        <p:nvPicPr>
          <p:cNvPr id="6" name="Content Placeholder 5" descr="0609031-A4-at-144-dp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060" r="-6060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65D9C8-E50D-C548-BCA9-2D0D2420E9F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Line Callout 1 (Border and Accent Bar) 6"/>
          <p:cNvSpPr/>
          <p:nvPr/>
        </p:nvSpPr>
        <p:spPr>
          <a:xfrm>
            <a:off x="1219200" y="6337300"/>
            <a:ext cx="2133600" cy="457200"/>
          </a:xfrm>
          <a:prstGeom prst="accentBorderCallout1">
            <a:avLst>
              <a:gd name="adj1" fmla="val -694"/>
              <a:gd name="adj2" fmla="val 49405"/>
              <a:gd name="adj3" fmla="val -151389"/>
              <a:gd name="adj4" fmla="val 98770"/>
            </a:avLst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CMS detector</a:t>
            </a:r>
            <a:endParaRPr lang="en-US" dirty="0"/>
          </a:p>
        </p:txBody>
      </p:sp>
      <p:sp>
        <p:nvSpPr>
          <p:cNvPr id="8" name="Line Callout 1 (Border and Accent Bar) 7"/>
          <p:cNvSpPr/>
          <p:nvPr/>
        </p:nvSpPr>
        <p:spPr>
          <a:xfrm>
            <a:off x="0" y="1295400"/>
            <a:ext cx="1828800" cy="457200"/>
          </a:xfrm>
          <a:prstGeom prst="accentBorderCallout1">
            <a:avLst>
              <a:gd name="adj1" fmla="val 96528"/>
              <a:gd name="adj2" fmla="val 51786"/>
              <a:gd name="adj3" fmla="val 418055"/>
              <a:gd name="adj4" fmla="val 165933"/>
            </a:avLst>
          </a:prstGeom>
          <a:ln>
            <a:tailEnd type="arrow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P5 surface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7162800" y="1143000"/>
            <a:ext cx="1605280" cy="685800"/>
          </a:xfrm>
          <a:prstGeom prst="wedgeEllipseCallout">
            <a:avLst>
              <a:gd name="adj1" fmla="val -175104"/>
              <a:gd name="adj2" fmla="val -463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The Alps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Tunnel and Dipole Magnet</a:t>
            </a:r>
            <a:endParaRPr lang="en-US" dirty="0"/>
          </a:p>
        </p:txBody>
      </p:sp>
      <p:pic>
        <p:nvPicPr>
          <p:cNvPr id="6" name="Content Placeholder 5" descr="0606036_01-A4-at-144-dp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254" r="-17254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65D9C8-E50D-C548-BCA9-2D0D2420E9F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Content Placeholder 6" descr="CMS3d_white_detector_colouredlabels_jul10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6098" r="-6098"/>
          <a:stretch>
            <a:fillRect/>
          </a:stretch>
        </p:blipFill>
        <p:spPr>
          <a:xfrm>
            <a:off x="0" y="0"/>
            <a:ext cx="9144000" cy="6492875"/>
          </a:xfrm>
        </p:spPr>
      </p:pic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Endcap</a:t>
            </a:r>
            <a:r>
              <a:rPr lang="en-US" dirty="0" smtClean="0"/>
              <a:t> Showing CSC Chambers</a:t>
            </a:r>
            <a:endParaRPr lang="en-US" dirty="0"/>
          </a:p>
        </p:txBody>
      </p:sp>
      <p:pic>
        <p:nvPicPr>
          <p:cNvPr id="6" name="Content Placeholder 5" descr="DSC_143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552" r="-9552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65D9C8-E50D-C548-BCA9-2D0D2420E9F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Atlas Apparatus</a:t>
            </a:r>
            <a:endParaRPr lang="en-US" dirty="0"/>
          </a:p>
        </p:txBody>
      </p:sp>
      <p:pic>
        <p:nvPicPr>
          <p:cNvPr id="6" name="Content Placeholder 5" descr="ATLAS-drawing0803012_01-A4-at-144-dp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156" r="-515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r>
              <a:rPr lang="en-US" dirty="0"/>
              <a:t>(</a:t>
            </a:r>
            <a:r>
              <a:rPr lang="en-US" dirty="0" smtClean="0"/>
              <a:t>Question Form)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world composed of?</a:t>
            </a:r>
          </a:p>
          <a:p>
            <a:r>
              <a:rPr lang="en-US" dirty="0" smtClean="0"/>
              <a:t>What is the theory for this composition?</a:t>
            </a:r>
          </a:p>
          <a:p>
            <a:r>
              <a:rPr lang="en-US" dirty="0" smtClean="0"/>
              <a:t>Why is the Higgs boson needed?</a:t>
            </a:r>
          </a:p>
          <a:p>
            <a:r>
              <a:rPr lang="en-US" dirty="0" smtClean="0"/>
              <a:t>Where does one look for the Higgs boson?</a:t>
            </a:r>
          </a:p>
          <a:p>
            <a:r>
              <a:rPr lang="en-US" dirty="0" smtClean="0"/>
              <a:t>What is the status and prospects for the search?</a:t>
            </a:r>
          </a:p>
          <a:p>
            <a:r>
              <a:rPr lang="en-US" dirty="0" smtClean="0"/>
              <a:t>What if no Higgs boson is found?</a:t>
            </a:r>
          </a:p>
          <a:p>
            <a:r>
              <a:rPr lang="en-US" dirty="0" smtClean="0"/>
              <a:t>But what about the proton mass?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 dir="u"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Opened</a:t>
            </a:r>
            <a:endParaRPr lang="en-US" dirty="0"/>
          </a:p>
        </p:txBody>
      </p:sp>
      <p:pic>
        <p:nvPicPr>
          <p:cNvPr id="6" name="Content Placeholder 5" descr="ATLAS-0702041_01-A4-at-144-dp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405" r="-14405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the Higgs Hard to Find?</a:t>
            </a:r>
            <a:endParaRPr lang="en-US" dirty="0"/>
          </a:p>
        </p:txBody>
      </p:sp>
      <p:pic>
        <p:nvPicPr>
          <p:cNvPr id="9" name="Content Placeholder 8" descr="ICHEP2010diboson_checklis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428" r="-9428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7988300" y="3594100"/>
            <a:ext cx="571500" cy="1219200"/>
          </a:xfrm>
          <a:prstGeom prst="downArrow">
            <a:avLst/>
          </a:prstGeom>
          <a:solidFill>
            <a:srgbClr val="EBEF9F"/>
          </a:solidFill>
          <a:ln>
            <a:solidFill>
              <a:srgbClr val="EBE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96200" y="2705100"/>
            <a:ext cx="1143000" cy="889000"/>
          </a:xfrm>
          <a:prstGeom prst="rect">
            <a:avLst/>
          </a:prstGeom>
          <a:solidFill>
            <a:srgbClr val="EBEF9F"/>
          </a:solidFill>
          <a:ln>
            <a:solidFill>
              <a:srgbClr val="EBE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smaller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rate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Higgs?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1166018"/>
            <a:ext cx="3746500" cy="5326857"/>
          </a:xfrm>
        </p:spPr>
        <p:txBody>
          <a:bodyPr/>
          <a:lstStyle/>
          <a:p>
            <a:r>
              <a:rPr lang="en-US" dirty="0" smtClean="0"/>
              <a:t>That is, what is the mass of the Higgs boson.</a:t>
            </a:r>
          </a:p>
          <a:p>
            <a:r>
              <a:rPr lang="en-US" dirty="0" smtClean="0"/>
              <a:t>The mass is the </a:t>
            </a:r>
            <a:r>
              <a:rPr lang="en-US" u="sng" dirty="0" smtClean="0">
                <a:solidFill>
                  <a:srgbClr val="000000"/>
                </a:solidFill>
              </a:rPr>
              <a:t>only</a:t>
            </a:r>
            <a:r>
              <a:rPr lang="en-US" dirty="0" smtClean="0"/>
              <a:t> unknown detail</a:t>
            </a:r>
          </a:p>
          <a:p>
            <a:pPr lvl="1"/>
            <a:r>
              <a:rPr lang="en-US" dirty="0" smtClean="0"/>
              <a:t>(of the standard Higgs)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9" name="Content Placeholder 6" descr="higgs_cms.jpg"/>
          <p:cNvPicPr>
            <a:picLocks noGrp="1" noChangeAspect="1"/>
          </p:cNvPicPr>
          <p:nvPr/>
        </p:nvPicPr>
        <p:blipFill>
          <a:blip r:embed="rId2"/>
          <a:srcRect r="31877"/>
          <a:stretch>
            <a:fillRect/>
          </a:stretch>
        </p:blipFill>
        <p:spPr bwMode="auto">
          <a:xfrm>
            <a:off x="3692338" y="1166018"/>
            <a:ext cx="5451662" cy="532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5308600"/>
            <a:ext cx="3692338" cy="11842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Dr. Peter Higgs at the CMS experiment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Higgs signal depends on its (unknown) mass.</a:t>
            </a:r>
          </a:p>
          <a:p>
            <a:r>
              <a:rPr lang="en-US" dirty="0" smtClean="0"/>
              <a:t>Searches must cover all the possibilities</a:t>
            </a:r>
          </a:p>
          <a:p>
            <a:r>
              <a:rPr lang="en-US" dirty="0" smtClean="0"/>
              <a:t>Some are easier than others!</a:t>
            </a:r>
            <a:endParaRPr lang="en-US" dirty="0"/>
          </a:p>
        </p:txBody>
      </p:sp>
      <p:pic>
        <p:nvPicPr>
          <p:cNvPr id="10" name="Content Placeholder 9" descr="smbr.eps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402" r="-402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Results on the Higgs Search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84" y="1143000"/>
            <a:ext cx="8391916" cy="558950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Tevatron Prospect for Finding Higgs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Content Placeholder 5" descr="proj2xcdf20.gif"/>
          <p:cNvPicPr>
            <a:picLocks noChangeAspect="1"/>
          </p:cNvPicPr>
          <p:nvPr/>
        </p:nvPicPr>
        <p:blipFill>
          <a:blip r:embed="rId2"/>
          <a:srcRect t="-381" b="-381"/>
          <a:stretch>
            <a:fillRect/>
          </a:stretch>
        </p:blipFill>
        <p:spPr bwMode="auto">
          <a:xfrm>
            <a:off x="815842" y="1143000"/>
            <a:ext cx="756298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Prospects at the LHC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133350" y="1323975"/>
            <a:ext cx="8903362" cy="2940050"/>
            <a:chOff x="381000" y="1082400"/>
            <a:chExt cx="8217970" cy="2940600"/>
          </a:xfrm>
        </p:grpSpPr>
        <p:pic>
          <p:nvPicPr>
            <p:cNvPr id="7" name="Picture 12" descr="del1.gif"/>
            <p:cNvPicPr>
              <a:picLocks noChangeAspect="1"/>
            </p:cNvPicPr>
            <p:nvPr/>
          </p:nvPicPr>
          <p:blipFill>
            <a:blip r:embed="rId2" cstate="print">
              <a:lum bright="-8000" contrast="15000"/>
            </a:blip>
            <a:srcRect l="9167" t="4773" r="1666" b="4773"/>
            <a:stretch>
              <a:fillRect/>
            </a:stretch>
          </p:blipFill>
          <p:spPr bwMode="auto">
            <a:xfrm>
              <a:off x="4648200" y="1143000"/>
              <a:ext cx="3950770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del3.gif"/>
            <p:cNvPicPr>
              <a:picLocks noChangeAspect="1"/>
            </p:cNvPicPr>
            <p:nvPr/>
          </p:nvPicPr>
          <p:blipFill>
            <a:blip r:embed="rId3" cstate="print">
              <a:lum bright="-8000" contrast="15000"/>
            </a:blip>
            <a:srcRect l="9167" t="4773" r="1666" b="4773"/>
            <a:stretch>
              <a:fillRect/>
            </a:stretch>
          </p:blipFill>
          <p:spPr bwMode="auto">
            <a:xfrm>
              <a:off x="381000" y="1082400"/>
              <a:ext cx="3950769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 Higgs Is Not Found?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We’re after the mechanism behind electroweak symmetry breaking (EWSB)</a:t>
            </a:r>
          </a:p>
          <a:p>
            <a:pPr lvl="1"/>
            <a:r>
              <a:rPr lang="en-US" dirty="0" smtClean="0"/>
              <a:t>There are multiple ways to get EWSB</a:t>
            </a:r>
          </a:p>
          <a:p>
            <a:pPr lvl="1"/>
            <a:r>
              <a:rPr lang="en-US" dirty="0" smtClean="0"/>
              <a:t>Standard Higgs mechanism is the easiest (from present perspective) way to get EWSB</a:t>
            </a:r>
          </a:p>
          <a:p>
            <a:pPr lvl="1"/>
            <a:r>
              <a:rPr lang="en-US" dirty="0" smtClean="0"/>
              <a:t>Maybe nature took a different path</a:t>
            </a:r>
          </a:p>
          <a:p>
            <a:r>
              <a:rPr lang="en-US" dirty="0" smtClean="0"/>
              <a:t>Possibilities:  non-standard Higgs, supersymmetry, </a:t>
            </a:r>
            <a:r>
              <a:rPr lang="en-US" dirty="0" err="1" smtClean="0"/>
              <a:t>technicolor</a:t>
            </a:r>
            <a:r>
              <a:rPr lang="en-US" dirty="0" smtClean="0"/>
              <a:t>, littlest Higgs</a:t>
            </a:r>
          </a:p>
          <a:p>
            <a:r>
              <a:rPr lang="en-US" dirty="0" smtClean="0"/>
              <a:t>Failing to find the Higgs boson is exciting (for particle physicists).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 Mass of the Proton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It is incorrect to claim that the Higgs Boson explains the mass in the universe</a:t>
            </a:r>
          </a:p>
          <a:p>
            <a:r>
              <a:rPr lang="en-US" dirty="0" smtClean="0"/>
              <a:t>Proton mass is 2% from quarks (constituents) and 98% from dynamics!</a:t>
            </a:r>
          </a:p>
          <a:p>
            <a:r>
              <a:rPr lang="en-US" dirty="0" smtClean="0"/>
              <a:t>And atoms account for only a few percent of the mass in the universe.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6" name="Content Placeholder 15" descr="Content of the Universe (web version)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587" b="-6587"/>
          <a:stretch>
            <a:fillRect/>
          </a:stretch>
        </p:blipFill>
        <p:spPr/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is an exciting time in </a:t>
            </a:r>
            <a:r>
              <a:rPr lang="en-US" smtClean="0"/>
              <a:t>particle physics</a:t>
            </a:r>
          </a:p>
          <a:p>
            <a:r>
              <a:rPr lang="en-US" dirty="0" smtClean="0"/>
              <a:t>The Higgs boson is likely to be found or ruled out in a few years.</a:t>
            </a:r>
          </a:p>
          <a:p>
            <a:r>
              <a:rPr lang="en-US" dirty="0" smtClean="0"/>
              <a:t>Finding the Higgs boson will complete the model developed in the 1960’s</a:t>
            </a:r>
          </a:p>
          <a:p>
            <a:pPr lvl="1"/>
            <a:r>
              <a:rPr lang="en-US" dirty="0" smtClean="0"/>
              <a:t>fundamental source of mass</a:t>
            </a:r>
          </a:p>
          <a:p>
            <a:pPr lvl="1"/>
            <a:r>
              <a:rPr lang="en-US" dirty="0" smtClean="0"/>
              <a:t>more work to resolve inconsistencies in the model</a:t>
            </a:r>
          </a:p>
          <a:p>
            <a:r>
              <a:rPr lang="en-US" dirty="0" smtClean="0"/>
              <a:t>Ruling out the standard Higgs boson will motivate work to understand EWSB</a:t>
            </a:r>
          </a:p>
          <a:p>
            <a:pPr lvl="1"/>
            <a:r>
              <a:rPr lang="en-US" dirty="0" smtClean="0"/>
              <a:t>something must happen because inconsistencies still exist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Content Placeholder 5" descr="The School of Athens, Raphael, 1509_1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7229" r="-7229"/>
          <a:stretch>
            <a:fillRect/>
          </a:stretch>
        </p:blipFill>
        <p:spPr>
          <a:xfrm>
            <a:off x="0" y="1165225"/>
            <a:ext cx="9144000" cy="5327650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Blank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Evidence that the Model Works</a:t>
            </a:r>
            <a:endParaRPr lang="en-US" dirty="0"/>
          </a:p>
        </p:txBody>
      </p:sp>
      <p:pic>
        <p:nvPicPr>
          <p:cNvPr id="9" name="Content Placeholder 8" descr="rhoeta.eps"/>
          <p:cNvPicPr>
            <a:picLocks noGrp="1" noChangeAspect="1"/>
          </p:cNvPicPr>
          <p:nvPr>
            <p:ph idx="1"/>
          </p:nvPr>
        </p:nvPicPr>
        <p:blipFill>
          <a:blip r:embed="rId2"/>
          <a:srcRect l="-32608" r="-32608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Accelerator</a:t>
            </a:r>
            <a:endParaRPr lang="en-US" dirty="0"/>
          </a:p>
        </p:txBody>
      </p:sp>
      <p:pic>
        <p:nvPicPr>
          <p:cNvPr id="6" name="Content Placeholder 5" descr="9105065-A4-at-144-dp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1627" r="-41627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65D9C8-E50D-C548-BCA9-2D0D2420E9F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7538720" y="2514600"/>
            <a:ext cx="1605280" cy="914400"/>
          </a:xfrm>
          <a:prstGeom prst="wedgeEllipseCallout">
            <a:avLst>
              <a:gd name="adj1" fmla="val -74630"/>
              <a:gd name="adj2" fmla="val 63889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Geneva Airport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7315200" y="4419600"/>
            <a:ext cx="1828800" cy="914400"/>
          </a:xfrm>
          <a:prstGeom prst="wedgeEllipseCallout">
            <a:avLst>
              <a:gd name="adj1" fmla="val -146158"/>
              <a:gd name="adj2" fmla="val -40278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Main CERN site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0" y="1371600"/>
            <a:ext cx="1981200" cy="1219200"/>
          </a:xfrm>
          <a:prstGeom prst="wedgeEllipseCallout">
            <a:avLst>
              <a:gd name="adj1" fmla="val 142678"/>
              <a:gd name="adj2" fmla="val 51389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CMS experiment hall (P5)</a:t>
            </a:r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228600" y="3124200"/>
            <a:ext cx="1605280" cy="685800"/>
          </a:xfrm>
          <a:prstGeom prst="wedgeEllipseCallout">
            <a:avLst>
              <a:gd name="adj1" fmla="val 93092"/>
              <a:gd name="adj2" fmla="val 4722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LHC ring</a:t>
            </a:r>
            <a:endParaRPr lang="en-US" dirty="0"/>
          </a:p>
        </p:txBody>
      </p:sp>
      <p:sp>
        <p:nvSpPr>
          <p:cNvPr id="12" name="Oval Callout 11"/>
          <p:cNvSpPr/>
          <p:nvPr/>
        </p:nvSpPr>
        <p:spPr>
          <a:xfrm>
            <a:off x="7391400" y="1219200"/>
            <a:ext cx="1605280" cy="914400"/>
          </a:xfrm>
          <a:prstGeom prst="wedgeEllipseCallout">
            <a:avLst>
              <a:gd name="adj1" fmla="val -74630"/>
              <a:gd name="adj2" fmla="val 63889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Lake Geneva</a:t>
            </a:r>
            <a:endParaRPr lang="en-US" dirty="0"/>
          </a:p>
        </p:txBody>
      </p:sp>
      <p:sp>
        <p:nvSpPr>
          <p:cNvPr id="13" name="Oval Callout 12"/>
          <p:cNvSpPr/>
          <p:nvPr/>
        </p:nvSpPr>
        <p:spPr>
          <a:xfrm>
            <a:off x="609600" y="4343400"/>
            <a:ext cx="1605280" cy="685800"/>
          </a:xfrm>
          <a:prstGeom prst="wedgeEllipseCallout">
            <a:avLst>
              <a:gd name="adj1" fmla="val 184073"/>
              <a:gd name="adj2" fmla="val -89815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SPS ring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CMS Apparatus</a:t>
            </a:r>
            <a:endParaRPr lang="en-US" dirty="0"/>
          </a:p>
        </p:txBody>
      </p:sp>
      <p:pic>
        <p:nvPicPr>
          <p:cNvPr id="7" name="Content Placeholder 6" descr="CMSn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599" r="-9599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65D9C8-E50D-C548-BCA9-2D0D2420E9F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" y="0"/>
            <a:ext cx="2958296" cy="1162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is the Higgs Hard to Find?</a:t>
            </a:r>
            <a:endParaRPr lang="en-US" dirty="0"/>
          </a:p>
        </p:txBody>
      </p:sp>
      <p:pic>
        <p:nvPicPr>
          <p:cNvPr id="9" name="Content Placeholder 8" descr="diboson_summary.eps"/>
          <p:cNvPicPr>
            <a:picLocks noGrp="1" noChangeAspect="1"/>
          </p:cNvPicPr>
          <p:nvPr>
            <p:ph idx="1"/>
          </p:nvPr>
        </p:nvPicPr>
        <p:blipFill>
          <a:blip r:embed="rId2"/>
          <a:srcRect t="-3023" b="-1877"/>
          <a:stretch>
            <a:fillRect/>
          </a:stretch>
        </p:blipFill>
        <p:spPr>
          <a:xfrm>
            <a:off x="2958297" y="110429"/>
            <a:ext cx="6185703" cy="6226014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1" y="1162050"/>
            <a:ext cx="2958296" cy="5330825"/>
          </a:xfrm>
        </p:spPr>
        <p:txBody>
          <a:bodyPr/>
          <a:lstStyle/>
          <a:p>
            <a:r>
              <a:rPr lang="en-US" dirty="0" smtClean="0"/>
              <a:t>The rate of producing the Higgs is smaller than rates for other processes.</a:t>
            </a:r>
          </a:p>
          <a:p>
            <a:endParaRPr lang="en-US" dirty="0" smtClean="0"/>
          </a:p>
          <a:p>
            <a:r>
              <a:rPr lang="en-US" dirty="0" err="1" smtClean="0"/>
              <a:t>SppS</a:t>
            </a:r>
            <a:r>
              <a:rPr lang="en-US" dirty="0" smtClean="0"/>
              <a:t>			1982</a:t>
            </a:r>
          </a:p>
          <a:p>
            <a:r>
              <a:rPr lang="en-US" dirty="0" smtClean="0"/>
              <a:t>Tevatron I		1984</a:t>
            </a:r>
          </a:p>
          <a:p>
            <a:r>
              <a:rPr lang="en-US" dirty="0" smtClean="0"/>
              <a:t>LEP				1990</a:t>
            </a:r>
          </a:p>
          <a:p>
            <a:r>
              <a:rPr lang="en-US" dirty="0" smtClean="0"/>
              <a:t>Tevatron II		2001</a:t>
            </a:r>
          </a:p>
          <a:p>
            <a:r>
              <a:rPr lang="en-US" dirty="0" smtClean="0"/>
              <a:t>LHC (7TeV)		2009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" name="Oval Callout 10"/>
          <p:cNvSpPr/>
          <p:nvPr/>
        </p:nvSpPr>
        <p:spPr>
          <a:xfrm>
            <a:off x="5002069" y="920013"/>
            <a:ext cx="945987" cy="440571"/>
          </a:xfrm>
          <a:prstGeom prst="wedgeEllipseCallout">
            <a:avLst>
              <a:gd name="adj1" fmla="val -78367"/>
              <a:gd name="adj2" fmla="val 6617"/>
            </a:avLst>
          </a:prstGeom>
          <a:solidFill>
            <a:srgbClr val="EBEF9F"/>
          </a:solidFill>
          <a:ln>
            <a:solidFill>
              <a:srgbClr val="EBE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1983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4156646" y="3208714"/>
            <a:ext cx="945987" cy="440571"/>
          </a:xfrm>
          <a:prstGeom prst="wedgeEllipseCallout">
            <a:avLst>
              <a:gd name="adj1" fmla="val 55879"/>
              <a:gd name="adj2" fmla="val -99265"/>
            </a:avLst>
          </a:prstGeom>
          <a:solidFill>
            <a:srgbClr val="EBEF9F"/>
          </a:solidFill>
          <a:ln>
            <a:solidFill>
              <a:srgbClr val="EBE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1995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243000" y="2575538"/>
            <a:ext cx="945987" cy="440571"/>
          </a:xfrm>
          <a:prstGeom prst="wedgeEllipseCallout">
            <a:avLst>
              <a:gd name="adj1" fmla="val -68778"/>
              <a:gd name="adj2" fmla="val 30147"/>
            </a:avLst>
          </a:prstGeom>
          <a:solidFill>
            <a:srgbClr val="EBEF9F"/>
          </a:solidFill>
          <a:ln>
            <a:solidFill>
              <a:srgbClr val="EBE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2005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102633" y="4039787"/>
            <a:ext cx="945987" cy="440571"/>
          </a:xfrm>
          <a:prstGeom prst="wedgeEllipseCallout">
            <a:avLst>
              <a:gd name="adj1" fmla="val 62728"/>
              <a:gd name="adj2" fmla="val -81618"/>
            </a:avLst>
          </a:prstGeom>
          <a:solidFill>
            <a:srgbClr val="EBEF9F"/>
          </a:solidFill>
          <a:ln>
            <a:solidFill>
              <a:srgbClr val="EBE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1997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5821842" y="4441484"/>
            <a:ext cx="945987" cy="440571"/>
          </a:xfrm>
          <a:prstGeom prst="wedgeEllipseCallout">
            <a:avLst>
              <a:gd name="adj1" fmla="val 55879"/>
              <a:gd name="adj2" fmla="val -99265"/>
            </a:avLst>
          </a:prstGeom>
          <a:solidFill>
            <a:srgbClr val="EBEF9F"/>
          </a:solidFill>
          <a:ln>
            <a:solidFill>
              <a:srgbClr val="EBE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1995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6774318" y="4882055"/>
            <a:ext cx="945987" cy="440571"/>
          </a:xfrm>
          <a:prstGeom prst="wedgeEllipseCallout">
            <a:avLst>
              <a:gd name="adj1" fmla="val 55879"/>
              <a:gd name="adj2" fmla="val -99265"/>
            </a:avLst>
          </a:prstGeom>
          <a:solidFill>
            <a:srgbClr val="EBEF9F"/>
          </a:solidFill>
          <a:ln>
            <a:solidFill>
              <a:srgbClr val="EBE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2009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7655501" y="3495552"/>
            <a:ext cx="945987" cy="440571"/>
          </a:xfrm>
          <a:prstGeom prst="wedgeEllipseCallout">
            <a:avLst>
              <a:gd name="adj1" fmla="val -55080"/>
              <a:gd name="adj2" fmla="val 97793"/>
            </a:avLst>
          </a:prstGeom>
          <a:solidFill>
            <a:srgbClr val="EBEF9F"/>
          </a:solidFill>
          <a:ln>
            <a:solidFill>
              <a:srgbClr val="EBE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2007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Year’s Results on the Higgs Search</a:t>
            </a:r>
            <a:endParaRPr lang="en-US" dirty="0"/>
          </a:p>
        </p:txBody>
      </p:sp>
      <p:pic>
        <p:nvPicPr>
          <p:cNvPr id="6" name="Content Placeholder 5" descr="tevcomb_nov6.eps"/>
          <p:cNvPicPr>
            <a:picLocks noGrp="1" noChangeAspect="1"/>
          </p:cNvPicPr>
          <p:nvPr>
            <p:ph idx="1"/>
          </p:nvPr>
        </p:nvPicPr>
        <p:blipFill>
          <a:blip r:embed="rId2"/>
          <a:srcRect l="2375" t="11168" r="5236" b="6516"/>
          <a:stretch>
            <a:fillRect/>
          </a:stretch>
        </p:blipFill>
        <p:spPr>
          <a:xfrm>
            <a:off x="494633" y="1143000"/>
            <a:ext cx="8109860" cy="541525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Elements</a:t>
            </a:r>
            <a:endParaRPr lang="en-US" dirty="0"/>
          </a:p>
        </p:txBody>
      </p:sp>
      <p:pic>
        <p:nvPicPr>
          <p:cNvPr id="7" name="Content Placeholder 6" descr="fire-water-earth-air-dosha.jpg"/>
          <p:cNvPicPr>
            <a:picLocks noGrp="1" noChangeAspect="1"/>
          </p:cNvPicPr>
          <p:nvPr>
            <p:ph idx="1"/>
          </p:nvPr>
        </p:nvPicPr>
        <p:blipFill>
          <a:blip r:embed="rId2"/>
          <a:srcRect t="-7252" b="-7252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Some ancient philosophers believed all things to be mixtures of four basic elements:  earth, water, air, and fire.</a:t>
            </a:r>
          </a:p>
          <a:p>
            <a:endParaRPr lang="en-US" dirty="0" smtClean="0"/>
          </a:p>
          <a:p>
            <a:r>
              <a:rPr lang="en-US" dirty="0" smtClean="0"/>
              <a:t>Vary mixture to get different substances.</a:t>
            </a:r>
          </a:p>
          <a:p>
            <a:endParaRPr lang="en-US" dirty="0" smtClean="0"/>
          </a:p>
          <a:p>
            <a:r>
              <a:rPr lang="en-US" dirty="0" smtClean="0"/>
              <a:t>This model lasted until the 18</a:t>
            </a:r>
            <a:r>
              <a:rPr lang="en-US" baseline="30000" dirty="0" smtClean="0"/>
              <a:t>th</a:t>
            </a:r>
            <a:r>
              <a:rPr lang="en-US" dirty="0" smtClean="0"/>
              <a:t> century 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6" descr="periodic_table_800x554.g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450" r="-450"/>
          <a:stretch>
            <a:fillRect/>
          </a:stretch>
        </p:blipFill>
        <p:spPr>
          <a:xfrm>
            <a:off x="292549" y="0"/>
            <a:ext cx="8558899" cy="649287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Physics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5440947"/>
            <a:ext cx="9144000" cy="1051928"/>
          </a:xfrm>
        </p:spPr>
        <p:txBody>
          <a:bodyPr/>
          <a:lstStyle/>
          <a:p>
            <a:r>
              <a:rPr lang="en-US" dirty="0" smtClean="0"/>
              <a:t>Atoms can be broken apart into more basic components.</a:t>
            </a:r>
          </a:p>
          <a:p>
            <a:r>
              <a:rPr lang="en-US" dirty="0" smtClean="0"/>
              <a:t>Atoms composed of quarks and leptons.</a:t>
            </a:r>
            <a:endParaRPr lang="en-US" dirty="0"/>
          </a:p>
        </p:txBody>
      </p:sp>
      <p:pic>
        <p:nvPicPr>
          <p:cNvPr id="11" name="Content Placeholder 10" descr="fund.particles_00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953" r="-2953"/>
          <a:stretch>
            <a:fillRect/>
          </a:stretch>
        </p:blipFill>
        <p:spPr>
          <a:xfrm>
            <a:off x="0" y="1165225"/>
            <a:ext cx="9144000" cy="3802063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Periodic Table, Late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6 quarks and 6 leptons</a:t>
            </a:r>
          </a:p>
          <a:p>
            <a:r>
              <a:rPr lang="en-US" dirty="0" smtClean="0"/>
              <a:t>each set comes in 2 electric charges (rows)</a:t>
            </a:r>
          </a:p>
          <a:p>
            <a:r>
              <a:rPr lang="en-US" dirty="0" smtClean="0"/>
              <a:t>the basic pattern is repeated three times (columns, called generations)</a:t>
            </a:r>
          </a:p>
          <a:p>
            <a:r>
              <a:rPr lang="en-US" dirty="0" smtClean="0"/>
              <a:t>not shown:</a:t>
            </a:r>
          </a:p>
          <a:p>
            <a:pPr lvl="1"/>
            <a:r>
              <a:rPr lang="en-US" dirty="0" smtClean="0"/>
              <a:t>anti-particles</a:t>
            </a:r>
          </a:p>
          <a:p>
            <a:pPr lvl="1"/>
            <a:r>
              <a:rPr lang="en-US" dirty="0" smtClean="0"/>
              <a:t>color charges</a:t>
            </a:r>
          </a:p>
          <a:p>
            <a:r>
              <a:rPr lang="en-US" dirty="0" smtClean="0"/>
              <a:t>all are point-like particles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2" name="Picture 5" descr="C:\StudentSem\REUTalk\generation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-3860" r="-386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Particle Names</a:t>
            </a:r>
            <a:endParaRPr lang="en-US" dirty="0"/>
          </a:p>
        </p:txBody>
      </p:sp>
      <p:pic>
        <p:nvPicPr>
          <p:cNvPr id="9" name="Content Placeholder 8" descr="clip_image002_000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0852" r="-10852"/>
          <a:stretch>
            <a:fillRect/>
          </a:stretch>
        </p:blipFill>
        <p:spPr/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quark:  nonsense word taken from Joyce’s </a:t>
            </a:r>
            <a:r>
              <a:rPr lang="en-US" i="1" dirty="0" smtClean="0"/>
              <a:t>Finnegan’s Wake</a:t>
            </a:r>
            <a:r>
              <a:rPr lang="en-US" dirty="0" smtClean="0"/>
              <a:t>.</a:t>
            </a:r>
          </a:p>
          <a:p>
            <a:r>
              <a:rPr lang="en-US" dirty="0" smtClean="0"/>
              <a:t>lepton:  from Greek for small</a:t>
            </a:r>
          </a:p>
          <a:p>
            <a:r>
              <a:rPr lang="en-US" dirty="0" smtClean="0"/>
              <a:t>meson:  from Greek for intermediate</a:t>
            </a:r>
          </a:p>
          <a:p>
            <a:r>
              <a:rPr lang="en-US" dirty="0" smtClean="0"/>
              <a:t>baryon:  </a:t>
            </a:r>
            <a:r>
              <a:rPr lang="en-US" dirty="0" smtClean="0"/>
              <a:t>from Greek for bulky</a:t>
            </a:r>
          </a:p>
          <a:p>
            <a:r>
              <a:rPr lang="en-US" dirty="0" smtClean="0"/>
              <a:t>neutrino:  from Italian, diminutive form of neutral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3,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EA4A8-523E-224D-96B6-694611A620C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Under the Dome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 dir="u"/>
      </p:transition>
    </mc:Choice>
    <mc:Fallback xmlns:mv="urn:schemas-microsoft-com:mac:vml" xmlns="">
      <p:transition>
        <p:cover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19285</TotalTime>
  <Words>1432</Words>
  <Application>Microsoft Macintosh PowerPoint</Application>
  <PresentationFormat>On-screen Show (4:3)</PresentationFormat>
  <Paragraphs>295</Paragraphs>
  <Slides>45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Have You Seen Higgs?</vt:lpstr>
      <vt:lpstr>Outline (Standard Form)</vt:lpstr>
      <vt:lpstr>Outline (Question Form)</vt:lpstr>
      <vt:lpstr>The Greeks</vt:lpstr>
      <vt:lpstr>Four Elements</vt:lpstr>
      <vt:lpstr>PowerPoint Presentation</vt:lpstr>
      <vt:lpstr>20th Century Physics</vt:lpstr>
      <vt:lpstr>Periodic Table, Late 20th Century</vt:lpstr>
      <vt:lpstr>About Particle Names</vt:lpstr>
      <vt:lpstr>How Do Particles Interact?</vt:lpstr>
      <vt:lpstr>Updated Table of Particles</vt:lpstr>
      <vt:lpstr>And It Works …</vt:lpstr>
      <vt:lpstr>And It Works …</vt:lpstr>
      <vt:lpstr>But How Well?</vt:lpstr>
      <vt:lpstr>9 Digits of Agreement!</vt:lpstr>
      <vt:lpstr>But There’s a Problem: Mass</vt:lpstr>
      <vt:lpstr>The Zero-Mass Theory</vt:lpstr>
      <vt:lpstr>The Particles, Including the Higgs</vt:lpstr>
      <vt:lpstr>What is the Higgs Boson?</vt:lpstr>
      <vt:lpstr>So, Why All the Fuss?</vt:lpstr>
      <vt:lpstr>Where Can We Produce Higgs Bosons? </vt:lpstr>
      <vt:lpstr>Fermilab’s Accelerators</vt:lpstr>
      <vt:lpstr>D0 and CDF Detectors</vt:lpstr>
      <vt:lpstr>The LHC and Higgs Detectors</vt:lpstr>
      <vt:lpstr>3-Dimensional View of the LHC</vt:lpstr>
      <vt:lpstr>LHC Tunnel and Dipole Magnet</vt:lpstr>
      <vt:lpstr>PowerPoint Presentation</vt:lpstr>
      <vt:lpstr>Endcap Showing CSC Chambers</vt:lpstr>
      <vt:lpstr>The Atlas Apparatus</vt:lpstr>
      <vt:lpstr>Atlas Opened</vt:lpstr>
      <vt:lpstr>Why is the Higgs Hard to Find?</vt:lpstr>
      <vt:lpstr>Where Is Higgs?</vt:lpstr>
      <vt:lpstr>And …</vt:lpstr>
      <vt:lpstr>Latest Results on the Higgs Search</vt:lpstr>
      <vt:lpstr>Tevatron Prospect for Finding Higgs</vt:lpstr>
      <vt:lpstr>Prospects at the LHC</vt:lpstr>
      <vt:lpstr>What If the Higgs Is Not Found?</vt:lpstr>
      <vt:lpstr>What About the Mass of the Proton</vt:lpstr>
      <vt:lpstr>Summary</vt:lpstr>
      <vt:lpstr>Blank</vt:lpstr>
      <vt:lpstr>More Evidence that the Model Works</vt:lpstr>
      <vt:lpstr>The LHC Accelerator</vt:lpstr>
      <vt:lpstr>The CMS Apparatus</vt:lpstr>
      <vt:lpstr>Why is the Higgs Hard to Find?</vt:lpstr>
      <vt:lpstr>Last Year’s Results on the Higgs Search</vt:lpstr>
    </vt:vector>
  </TitlesOfParts>
  <Company>Wayne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All the Fuss About  the Higgs Boson?</dc:title>
  <dc:creator>Robert Harr</dc:creator>
  <cp:lastModifiedBy>Robert Harr</cp:lastModifiedBy>
  <cp:revision>73</cp:revision>
  <cp:lastPrinted>2010-07-20T10:57:58Z</cp:lastPrinted>
  <dcterms:created xsi:type="dcterms:W3CDTF">2010-11-03T00:00:20Z</dcterms:created>
  <dcterms:modified xsi:type="dcterms:W3CDTF">2011-06-27T15:34:26Z</dcterms:modified>
</cp:coreProperties>
</file>