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udent\Desktop\eventCandidates%20for%20Muon%20Speed%20Stu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7087277677961257E-2"/>
          <c:y val="4.5029017206182562E-2"/>
          <c:w val="0.83241303941524925"/>
          <c:h val="0.85449343832020996"/>
        </c:manualLayout>
      </c:layout>
      <c:barChart>
        <c:barDir val="col"/>
        <c:grouping val="clustered"/>
        <c:ser>
          <c:idx val="1"/>
          <c:order val="0"/>
          <c:cat>
            <c:numRef>
              <c:f>Sheet1!$A$1:$A$24</c:f>
              <c:numCache>
                <c:formatCode>General</c:formatCode>
                <c:ptCount val="24"/>
                <c:pt idx="0">
                  <c:v>1.2</c:v>
                </c:pt>
                <c:pt idx="1">
                  <c:v>1.3</c:v>
                </c:pt>
                <c:pt idx="2">
                  <c:v>2.4</c:v>
                </c:pt>
                <c:pt idx="3">
                  <c:v>2.5</c:v>
                </c:pt>
                <c:pt idx="4">
                  <c:v>3.7</c:v>
                </c:pt>
                <c:pt idx="5">
                  <c:v>3.8</c:v>
                </c:pt>
                <c:pt idx="6">
                  <c:v>4.9000000000000004</c:v>
                </c:pt>
                <c:pt idx="7">
                  <c:v>5</c:v>
                </c:pt>
                <c:pt idx="8">
                  <c:v>6.2</c:v>
                </c:pt>
                <c:pt idx="9">
                  <c:v>6.3</c:v>
                </c:pt>
                <c:pt idx="10">
                  <c:v>7.4</c:v>
                </c:pt>
                <c:pt idx="11">
                  <c:v>7.5</c:v>
                </c:pt>
                <c:pt idx="12">
                  <c:v>8.6999999999999993</c:v>
                </c:pt>
                <c:pt idx="13">
                  <c:v>8.8000000000000007</c:v>
                </c:pt>
                <c:pt idx="14">
                  <c:v>9.9</c:v>
                </c:pt>
                <c:pt idx="15">
                  <c:v>10</c:v>
                </c:pt>
                <c:pt idx="16">
                  <c:v>11.2</c:v>
                </c:pt>
                <c:pt idx="17">
                  <c:v>11.3</c:v>
                </c:pt>
                <c:pt idx="18">
                  <c:v>12.4</c:v>
                </c:pt>
                <c:pt idx="19">
                  <c:v>12.5</c:v>
                </c:pt>
                <c:pt idx="20">
                  <c:v>13.7</c:v>
                </c:pt>
                <c:pt idx="21">
                  <c:v>13.8</c:v>
                </c:pt>
                <c:pt idx="22">
                  <c:v>14.9</c:v>
                </c:pt>
                <c:pt idx="23">
                  <c:v>15</c:v>
                </c:pt>
              </c:numCache>
            </c:numRef>
          </c:cat>
          <c:val>
            <c:numRef>
              <c:f>Sheet1!$B$1:$B$24</c:f>
              <c:numCache>
                <c:formatCode>General</c:formatCode>
                <c:ptCount val="24"/>
                <c:pt idx="0">
                  <c:v>45</c:v>
                </c:pt>
                <c:pt idx="1">
                  <c:v>49</c:v>
                </c:pt>
                <c:pt idx="2">
                  <c:v>15</c:v>
                </c:pt>
                <c:pt idx="3">
                  <c:v>190</c:v>
                </c:pt>
                <c:pt idx="4">
                  <c:v>254</c:v>
                </c:pt>
                <c:pt idx="5">
                  <c:v>165</c:v>
                </c:pt>
                <c:pt idx="6">
                  <c:v>77</c:v>
                </c:pt>
                <c:pt idx="7">
                  <c:v>512</c:v>
                </c:pt>
                <c:pt idx="8">
                  <c:v>450</c:v>
                </c:pt>
                <c:pt idx="9">
                  <c:v>230</c:v>
                </c:pt>
                <c:pt idx="10">
                  <c:v>144</c:v>
                </c:pt>
                <c:pt idx="11">
                  <c:v>584</c:v>
                </c:pt>
                <c:pt idx="12">
                  <c:v>444</c:v>
                </c:pt>
                <c:pt idx="13">
                  <c:v>181</c:v>
                </c:pt>
                <c:pt idx="14">
                  <c:v>121</c:v>
                </c:pt>
                <c:pt idx="15">
                  <c:v>363</c:v>
                </c:pt>
                <c:pt idx="16">
                  <c:v>325</c:v>
                </c:pt>
                <c:pt idx="17">
                  <c:v>83</c:v>
                </c:pt>
                <c:pt idx="18">
                  <c:v>68</c:v>
                </c:pt>
                <c:pt idx="19">
                  <c:v>163</c:v>
                </c:pt>
                <c:pt idx="20">
                  <c:v>143</c:v>
                </c:pt>
                <c:pt idx="21">
                  <c:v>23</c:v>
                </c:pt>
                <c:pt idx="22">
                  <c:v>6</c:v>
                </c:pt>
                <c:pt idx="23">
                  <c:v>24</c:v>
                </c:pt>
              </c:numCache>
            </c:numRef>
          </c:val>
        </c:ser>
        <c:axId val="54491392"/>
        <c:axId val="54965376"/>
      </c:barChart>
      <c:catAx>
        <c:axId val="54491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Nanoseconds</a:t>
                </a:r>
              </a:p>
            </c:rich>
          </c:tx>
          <c:layout/>
        </c:title>
        <c:numFmt formatCode="General" sourceLinked="1"/>
        <c:tickLblPos val="nextTo"/>
        <c:spPr>
          <a:ln w="9525"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965376"/>
        <c:crosses val="autoZero"/>
        <c:auto val="1"/>
        <c:lblAlgn val="ctr"/>
        <c:lblOffset val="100"/>
        <c:tickLblSkip val="1"/>
      </c:catAx>
      <c:valAx>
        <c:axId val="54965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layout/>
        </c:title>
        <c:numFmt formatCode="General" sourceLinked="1"/>
        <c:tickLblPos val="nextTo"/>
        <c:crossAx val="5449139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14B7C-E0CE-42B3-AB11-4C01EF0E15B8}" type="datetimeFigureOut">
              <a:rPr lang="en-US" smtClean="0"/>
              <a:t>7/8/2011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7F426-3514-4ADF-8691-6B80EA7EE1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7F426-3514-4ADF-8691-6B80EA7EE1E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7E149A-E4AF-4216-8ECB-40E8B0B0C13B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CE06A5-DD7B-434A-B900-7A089C23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Conducted by:</a:t>
            </a:r>
          </a:p>
          <a:p>
            <a:r>
              <a:rPr lang="en-US" sz="2400" dirty="0" smtClean="0"/>
              <a:t>Adrian </a:t>
            </a:r>
            <a:r>
              <a:rPr lang="en-US" sz="2400" dirty="0" err="1" smtClean="0"/>
              <a:t>Lorenzana</a:t>
            </a:r>
            <a:endParaRPr lang="en-US" sz="2400" dirty="0" smtClean="0"/>
          </a:p>
          <a:p>
            <a:r>
              <a:rPr lang="en-US" sz="2400" dirty="0" smtClean="0"/>
              <a:t>David Harris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Speed/Lifetime Study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Speed 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found an average speed of 154268417.1 meters per second, about 51.4% the speed of light, mode of 122666666.7, about 40.9% speed of light</a:t>
            </a:r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muon</a:t>
            </a:r>
            <a:r>
              <a:rPr lang="en-US" sz="2800" dirty="0" smtClean="0"/>
              <a:t> traveling that speed cannot make the journey from space to detector, as it would decay before arrival.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muon</a:t>
            </a:r>
            <a:r>
              <a:rPr lang="en-US" sz="2800" dirty="0" smtClean="0"/>
              <a:t> would decay after 2.56 microseconds (when traveling at the highest speed we found, 154268417.1 m/s, compared to the original 2.197).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Speed Study 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traveling at this speed from 15 kilometers above the earth would only make it 395.12 meters</a:t>
            </a:r>
          </a:p>
          <a:p>
            <a:r>
              <a:rPr lang="en-US" dirty="0" smtClean="0"/>
              <a:t>Conceivable that the </a:t>
            </a:r>
            <a:r>
              <a:rPr lang="en-US" dirty="0" err="1" smtClean="0"/>
              <a:t>muon</a:t>
            </a:r>
            <a:r>
              <a:rPr lang="en-US" dirty="0" smtClean="0"/>
              <a:t> traveled at near light speed until reaching the building, then slowed down when it passed through </a:t>
            </a:r>
            <a:r>
              <a:rPr lang="en-US" dirty="0" smtClean="0"/>
              <a:t>matter</a:t>
            </a:r>
          </a:p>
          <a:p>
            <a:r>
              <a:rPr lang="en-US" dirty="0" smtClean="0"/>
              <a:t>Results are actually consistent with other studies posted on e-Lab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Speed Further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verify our source of error, an experiment detecting </a:t>
            </a:r>
            <a:r>
              <a:rPr lang="en-US" dirty="0" err="1" smtClean="0"/>
              <a:t>muons</a:t>
            </a:r>
            <a:r>
              <a:rPr lang="en-US" dirty="0" smtClean="0"/>
              <a:t> outdoors would have to be run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Tasked to study Cosmic Rays</a:t>
            </a:r>
          </a:p>
          <a:p>
            <a:r>
              <a:rPr lang="en-US" sz="2800" dirty="0" smtClean="0"/>
              <a:t>Cosmic Rays are charged particles that collide with matter in the atmosphere and send down a shower of smaller subatomic particles, some of which are </a:t>
            </a:r>
            <a:r>
              <a:rPr lang="en-US" sz="2800" dirty="0" err="1" smtClean="0"/>
              <a:t>muons</a:t>
            </a:r>
            <a:endParaRPr lang="en-US" sz="2800" dirty="0" smtClean="0"/>
          </a:p>
          <a:p>
            <a:r>
              <a:rPr lang="en-US" sz="2800" dirty="0" smtClean="0"/>
              <a:t>Set out to verify previous calculations of </a:t>
            </a:r>
            <a:r>
              <a:rPr lang="en-US" sz="2800" dirty="0" err="1" smtClean="0"/>
              <a:t>Muon</a:t>
            </a:r>
            <a:r>
              <a:rPr lang="en-US" sz="2800" dirty="0" smtClean="0"/>
              <a:t> speed and rate of decay as a way of witnessing relativity and time dilation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37890" name="Picture 2" descr="http://astro.uchicago.edu/cosmus/projects/aires/protonsh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191000"/>
            <a:ext cx="3276600" cy="2492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Stacked four detectors vertically with about .25m space in between</a:t>
            </a:r>
          </a:p>
          <a:p>
            <a:r>
              <a:rPr lang="en-US" sz="2800" dirty="0" smtClean="0"/>
              <a:t>Collect lots of data on single fold coincidence</a:t>
            </a:r>
          </a:p>
          <a:p>
            <a:r>
              <a:rPr lang="en-US" sz="2800" dirty="0" smtClean="0"/>
              <a:t>Analyze the data using e-Lab for </a:t>
            </a:r>
            <a:r>
              <a:rPr lang="en-US" sz="2800" dirty="0" err="1" smtClean="0"/>
              <a:t>muons</a:t>
            </a:r>
            <a:r>
              <a:rPr lang="en-US" sz="2800" dirty="0" smtClean="0"/>
              <a:t> that decayed within the detector, program generates a graph  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18.i2u2.org/elab/cosmic/users/AY2010/MI/Grosse_Pointe/South_High_S/Scott_Brunner/elabSouthHS/cosmic/plots/savedimage-elabSouthHS-2011.0630.091237.0832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66294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Study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Found a lifetime of 2.3 microseconds, with an error of ±0.3 microseconds</a:t>
            </a:r>
          </a:p>
          <a:p>
            <a:r>
              <a:rPr lang="en-US" sz="2800" dirty="0" smtClean="0"/>
              <a:t>Very close to the accepted </a:t>
            </a:r>
            <a:r>
              <a:rPr lang="en-US" sz="2800" dirty="0" err="1" smtClean="0"/>
              <a:t>muon</a:t>
            </a:r>
            <a:r>
              <a:rPr lang="en-US" sz="2800" dirty="0" smtClean="0"/>
              <a:t> lifetime of 2.2 microseconds</a:t>
            </a:r>
          </a:p>
          <a:p>
            <a:r>
              <a:rPr lang="en-US" sz="2800" dirty="0" smtClean="0"/>
              <a:t>So far, the study submitted to e-Lab with the best results, and possibly the only one with correct results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Speed Study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Spaced four detectors identically to the lifetime study, in a stacked formation</a:t>
            </a:r>
          </a:p>
          <a:p>
            <a:r>
              <a:rPr lang="en-US" sz="2800" dirty="0" smtClean="0"/>
              <a:t>Set detector to record all events with four-fold coincidence to best ensure a </a:t>
            </a:r>
            <a:r>
              <a:rPr lang="en-US" sz="2800" dirty="0" err="1" smtClean="0"/>
              <a:t>muon</a:t>
            </a:r>
            <a:r>
              <a:rPr lang="en-US" sz="2800" dirty="0" smtClean="0"/>
              <a:t> event</a:t>
            </a:r>
          </a:p>
          <a:p>
            <a:r>
              <a:rPr lang="en-US" sz="2800" dirty="0" smtClean="0"/>
              <a:t>Analyzed data with Excel to find the time the </a:t>
            </a:r>
            <a:r>
              <a:rPr lang="en-US" sz="2800" dirty="0" err="1" smtClean="0"/>
              <a:t>muon</a:t>
            </a:r>
            <a:r>
              <a:rPr lang="en-US" sz="2800" dirty="0" smtClean="0"/>
              <a:t> triggered the first and fourth detector</a:t>
            </a:r>
          </a:p>
          <a:p>
            <a:r>
              <a:rPr lang="en-US" sz="2800" dirty="0" smtClean="0"/>
              <a:t>Find rate using distance over time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Speed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2286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Using e-Lab, we ran a shower study on the data, which generated a text file</a:t>
            </a:r>
            <a:endParaRPr lang="en-U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6477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Speed Data Analysis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21080"/>
            <a:ext cx="7467600" cy="597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Speed Data Analysis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367</TotalTime>
  <Words>393</Words>
  <Application>Microsoft Office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Muon Speed/Lifetime Study</vt:lpstr>
      <vt:lpstr>Introduction</vt:lpstr>
      <vt:lpstr>Lifetime Procedure</vt:lpstr>
      <vt:lpstr>Slide 4</vt:lpstr>
      <vt:lpstr>Lifetime Study Results</vt:lpstr>
      <vt:lpstr>Muon Speed Study Procedure</vt:lpstr>
      <vt:lpstr>Muon Speed Data Analysis</vt:lpstr>
      <vt:lpstr>Muon Speed Data Analysis</vt:lpstr>
      <vt:lpstr>Muon Speed Data Analysis</vt:lpstr>
      <vt:lpstr>Muon Speed Study Results</vt:lpstr>
      <vt:lpstr>Muon Speed Study Results cont.</vt:lpstr>
      <vt:lpstr>Muon Speed Further Discussion</vt:lpstr>
    </vt:vector>
  </TitlesOfParts>
  <Company>Wayne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Speed/Lifetime Study</dc:title>
  <dc:creator>Student</dc:creator>
  <cp:lastModifiedBy>Student</cp:lastModifiedBy>
  <cp:revision>41</cp:revision>
  <dcterms:created xsi:type="dcterms:W3CDTF">2011-07-07T15:44:49Z</dcterms:created>
  <dcterms:modified xsi:type="dcterms:W3CDTF">2011-07-08T17:40:53Z</dcterms:modified>
</cp:coreProperties>
</file>